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9"/>
  </p:notesMasterIdLst>
  <p:handoutMasterIdLst>
    <p:handoutMasterId r:id="rId180"/>
  </p:handoutMasterIdLst>
  <p:sldIdLst>
    <p:sldId id="256"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45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452" r:id="rId32"/>
    <p:sldId id="295" r:id="rId33"/>
    <p:sldId id="296" r:id="rId34"/>
    <p:sldId id="297" r:id="rId35"/>
    <p:sldId id="298" r:id="rId36"/>
    <p:sldId id="299" r:id="rId37"/>
    <p:sldId id="300" r:id="rId38"/>
    <p:sldId id="301" r:id="rId39"/>
    <p:sldId id="302" r:id="rId40"/>
    <p:sldId id="303" r:id="rId41"/>
    <p:sldId id="304"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453" r:id="rId58"/>
    <p:sldId id="321" r:id="rId59"/>
    <p:sldId id="322" r:id="rId60"/>
    <p:sldId id="323" r:id="rId61"/>
    <p:sldId id="324" r:id="rId62"/>
    <p:sldId id="325" r:id="rId63"/>
    <p:sldId id="326" r:id="rId64"/>
    <p:sldId id="327" r:id="rId65"/>
    <p:sldId id="328" r:id="rId66"/>
    <p:sldId id="329" r:id="rId67"/>
    <p:sldId id="330" r:id="rId68"/>
    <p:sldId id="443" r:id="rId69"/>
    <p:sldId id="444" r:id="rId70"/>
    <p:sldId id="454" r:id="rId71"/>
    <p:sldId id="333" r:id="rId72"/>
    <p:sldId id="334" r:id="rId73"/>
    <p:sldId id="335" r:id="rId74"/>
    <p:sldId id="336" r:id="rId75"/>
    <p:sldId id="337" r:id="rId76"/>
    <p:sldId id="338" r:id="rId77"/>
    <p:sldId id="339" r:id="rId78"/>
    <p:sldId id="340" r:id="rId79"/>
    <p:sldId id="341" r:id="rId80"/>
    <p:sldId id="342" r:id="rId81"/>
    <p:sldId id="455" r:id="rId82"/>
    <p:sldId id="343" r:id="rId83"/>
    <p:sldId id="344" r:id="rId84"/>
    <p:sldId id="345" r:id="rId85"/>
    <p:sldId id="346" r:id="rId86"/>
    <p:sldId id="347" r:id="rId87"/>
    <p:sldId id="349" r:id="rId88"/>
    <p:sldId id="351" r:id="rId89"/>
    <p:sldId id="352" r:id="rId90"/>
    <p:sldId id="353" r:id="rId91"/>
    <p:sldId id="354" r:id="rId92"/>
    <p:sldId id="355" r:id="rId93"/>
    <p:sldId id="361" r:id="rId94"/>
    <p:sldId id="363" r:id="rId95"/>
    <p:sldId id="366" r:id="rId96"/>
    <p:sldId id="367" r:id="rId97"/>
    <p:sldId id="445" r:id="rId98"/>
    <p:sldId id="368" r:id="rId99"/>
    <p:sldId id="369" r:id="rId100"/>
    <p:sldId id="370" r:id="rId101"/>
    <p:sldId id="371" r:id="rId102"/>
    <p:sldId id="372" r:id="rId103"/>
    <p:sldId id="373" r:id="rId104"/>
    <p:sldId id="374" r:id="rId105"/>
    <p:sldId id="456" r:id="rId106"/>
    <p:sldId id="457" r:id="rId107"/>
    <p:sldId id="376" r:id="rId108"/>
    <p:sldId id="377" r:id="rId109"/>
    <p:sldId id="378" r:id="rId110"/>
    <p:sldId id="379" r:id="rId111"/>
    <p:sldId id="380" r:id="rId112"/>
    <p:sldId id="381" r:id="rId113"/>
    <p:sldId id="382" r:id="rId114"/>
    <p:sldId id="383" r:id="rId115"/>
    <p:sldId id="384" r:id="rId116"/>
    <p:sldId id="386" r:id="rId117"/>
    <p:sldId id="387" r:id="rId118"/>
    <p:sldId id="388" r:id="rId119"/>
    <p:sldId id="389" r:id="rId120"/>
    <p:sldId id="390" r:id="rId121"/>
    <p:sldId id="391" r:id="rId122"/>
    <p:sldId id="392" r:id="rId123"/>
    <p:sldId id="393" r:id="rId124"/>
    <p:sldId id="394" r:id="rId125"/>
    <p:sldId id="395" r:id="rId126"/>
    <p:sldId id="396" r:id="rId127"/>
    <p:sldId id="397" r:id="rId128"/>
    <p:sldId id="398" r:id="rId129"/>
    <p:sldId id="399" r:id="rId130"/>
    <p:sldId id="400" r:id="rId131"/>
    <p:sldId id="401" r:id="rId132"/>
    <p:sldId id="402" r:id="rId133"/>
    <p:sldId id="403" r:id="rId134"/>
    <p:sldId id="458" r:id="rId135"/>
    <p:sldId id="404" r:id="rId136"/>
    <p:sldId id="407" r:id="rId137"/>
    <p:sldId id="408" r:id="rId138"/>
    <p:sldId id="409" r:id="rId139"/>
    <p:sldId id="459" r:id="rId140"/>
    <p:sldId id="446" r:id="rId141"/>
    <p:sldId id="410" r:id="rId142"/>
    <p:sldId id="411" r:id="rId143"/>
    <p:sldId id="412" r:id="rId144"/>
    <p:sldId id="413" r:id="rId145"/>
    <p:sldId id="414" r:id="rId146"/>
    <p:sldId id="415" r:id="rId147"/>
    <p:sldId id="416" r:id="rId148"/>
    <p:sldId id="417" r:id="rId149"/>
    <p:sldId id="418" r:id="rId150"/>
    <p:sldId id="419" r:id="rId151"/>
    <p:sldId id="420" r:id="rId152"/>
    <p:sldId id="421" r:id="rId153"/>
    <p:sldId id="422" r:id="rId154"/>
    <p:sldId id="460" r:id="rId155"/>
    <p:sldId id="423" r:id="rId156"/>
    <p:sldId id="461" r:id="rId157"/>
    <p:sldId id="424" r:id="rId158"/>
    <p:sldId id="425" r:id="rId159"/>
    <p:sldId id="426" r:id="rId160"/>
    <p:sldId id="427" r:id="rId161"/>
    <p:sldId id="428" r:id="rId162"/>
    <p:sldId id="429" r:id="rId163"/>
    <p:sldId id="430" r:id="rId164"/>
    <p:sldId id="431" r:id="rId165"/>
    <p:sldId id="462" r:id="rId166"/>
    <p:sldId id="432" r:id="rId167"/>
    <p:sldId id="433" r:id="rId168"/>
    <p:sldId id="434" r:id="rId169"/>
    <p:sldId id="463" r:id="rId170"/>
    <p:sldId id="435" r:id="rId171"/>
    <p:sldId id="436" r:id="rId172"/>
    <p:sldId id="437" r:id="rId173"/>
    <p:sldId id="438" r:id="rId174"/>
    <p:sldId id="439" r:id="rId175"/>
    <p:sldId id="440" r:id="rId176"/>
    <p:sldId id="441" r:id="rId177"/>
    <p:sldId id="442" r:id="rId1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showGuides="1">
      <p:cViewPr varScale="1">
        <p:scale>
          <a:sx n="73" d="100"/>
          <a:sy n="73" d="100"/>
        </p:scale>
        <p:origin x="618"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handoutMaster" Target="handoutMasters/handoutMaster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notesMaster" Target="notesMasters/notesMaster1.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6/20/2019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6/20/2019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latin typeface="Arial" pitchFamily="34" charset="0"/>
                <a:cs typeface="Arial" pitchFamily="34" charset="0"/>
              </a:rPr>
              <a:t>NOTE:</a:t>
            </a:r>
          </a:p>
          <a:p>
            <a:r>
              <a:rPr lang="en-US" i="1" dirty="0">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markup language</a:t>
            </a:r>
            <a:r>
              <a:rPr lang="en-US" sz="1200" b="0" i="0" kern="1200" dirty="0" smtClean="0">
                <a:solidFill>
                  <a:schemeClr val="tx1"/>
                </a:solidFill>
                <a:effectLst/>
                <a:latin typeface="+mn-lt"/>
                <a:ea typeface="+mn-ea"/>
                <a:cs typeface="+mn-cs"/>
              </a:rPr>
              <a:t> is a system for annotating a document in a way that is syntactically distinguishable from the text.</a:t>
            </a:r>
            <a:endParaRPr lang="en-US" dirty="0"/>
          </a:p>
        </p:txBody>
      </p:sp>
      <p:sp>
        <p:nvSpPr>
          <p:cNvPr id="4" name="Slide Number Placeholder 3"/>
          <p:cNvSpPr>
            <a:spLocks noGrp="1"/>
          </p:cNvSpPr>
          <p:nvPr>
            <p:ph type="sldNum" sz="quarter" idx="10"/>
          </p:nvPr>
        </p:nvSpPr>
        <p:spPr/>
        <p:txBody>
          <a:bodyPr/>
          <a:lstStyle/>
          <a:p>
            <a:fld id="{E153450B-E5E0-4B13-BB0D-BCA313A248E4}" type="slidenum">
              <a:rPr lang="en-US" smtClean="0"/>
              <a:t>2</a:t>
            </a:fld>
            <a:endParaRPr lang="en-US"/>
          </a:p>
        </p:txBody>
      </p:sp>
    </p:spTree>
    <p:extLst>
      <p:ext uri="{BB962C8B-B14F-4D97-AF65-F5344CB8AC3E}">
        <p14:creationId xmlns:p14="http://schemas.microsoft.com/office/powerpoint/2010/main" val="337658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markup language</a:t>
            </a:r>
            <a:r>
              <a:rPr lang="en-US" sz="1200" b="0" i="0" kern="1200" dirty="0" smtClean="0">
                <a:solidFill>
                  <a:schemeClr val="tx1"/>
                </a:solidFill>
                <a:effectLst/>
                <a:latin typeface="+mn-lt"/>
                <a:ea typeface="+mn-ea"/>
                <a:cs typeface="+mn-cs"/>
              </a:rPr>
              <a:t> is a system for annotating a document in a way that is syntactically distinguishable from the text.</a:t>
            </a:r>
            <a:endParaRPr lang="en-US" dirty="0"/>
          </a:p>
        </p:txBody>
      </p:sp>
      <p:sp>
        <p:nvSpPr>
          <p:cNvPr id="4" name="Slide Number Placeholder 3"/>
          <p:cNvSpPr>
            <a:spLocks noGrp="1"/>
          </p:cNvSpPr>
          <p:nvPr>
            <p:ph type="sldNum" sz="quarter" idx="10"/>
          </p:nvPr>
        </p:nvSpPr>
        <p:spPr/>
        <p:txBody>
          <a:bodyPr/>
          <a:lstStyle/>
          <a:p>
            <a:fld id="{E153450B-E5E0-4B13-BB0D-BCA313A248E4}" type="slidenum">
              <a:rPr lang="en-US" smtClean="0"/>
              <a:t>3</a:t>
            </a:fld>
            <a:endParaRPr lang="en-US"/>
          </a:p>
        </p:txBody>
      </p:sp>
    </p:spTree>
    <p:extLst>
      <p:ext uri="{BB962C8B-B14F-4D97-AF65-F5344CB8AC3E}">
        <p14:creationId xmlns:p14="http://schemas.microsoft.com/office/powerpoint/2010/main" val="216647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345864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Importance of having a width and</a:t>
            </a:r>
            <a:r>
              <a:rPr lang="en-US" baseline="0" dirty="0" smtClean="0"/>
              <a:t> a height attribute, letting know the browser how much space is required for the image before the browser even loads (get) the image.</a:t>
            </a:r>
          </a:p>
          <a:p>
            <a:r>
              <a:rPr lang="en-US" baseline="0" dirty="0" smtClean="0"/>
              <a:t>- Graceful loading</a:t>
            </a:r>
            <a:endParaRPr lang="en-US" dirty="0"/>
          </a:p>
        </p:txBody>
      </p:sp>
      <p:sp>
        <p:nvSpPr>
          <p:cNvPr id="4" name="Slide Number Placeholder 3"/>
          <p:cNvSpPr>
            <a:spLocks noGrp="1"/>
          </p:cNvSpPr>
          <p:nvPr>
            <p:ph type="sldNum" sz="quarter" idx="10"/>
          </p:nvPr>
        </p:nvSpPr>
        <p:spPr/>
        <p:txBody>
          <a:bodyPr/>
          <a:lstStyle/>
          <a:p>
            <a:fld id="{E153450B-E5E0-4B13-BB0D-BCA313A248E4}" type="slidenum">
              <a:rPr lang="en-US" smtClean="0"/>
              <a:t>70</a:t>
            </a:fld>
            <a:endParaRPr lang="en-US"/>
          </a:p>
        </p:txBody>
      </p:sp>
    </p:spTree>
    <p:extLst>
      <p:ext uri="{BB962C8B-B14F-4D97-AF65-F5344CB8AC3E}">
        <p14:creationId xmlns:p14="http://schemas.microsoft.com/office/powerpoint/2010/main" val="2994475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p:spPr>
        <p:txBody>
          <a:bodyPr/>
          <a:lstStyle/>
          <a:p>
            <a:r>
              <a:rPr lang="en-US" dirty="0"/>
              <a:t>*</a:t>
            </a:r>
          </a:p>
        </p:txBody>
      </p:sp>
      <p:sp>
        <p:nvSpPr>
          <p:cNvPr id="56323" name="Rectangle 3"/>
          <p:cNvSpPr>
            <a:spLocks noGrp="1" noChangeArrowheads="1"/>
          </p:cNvSpPr>
          <p:nvPr>
            <p:ph type="dt" sz="quarter" idx="1"/>
          </p:nvPr>
        </p:nvSpPr>
        <p:spPr>
          <a:noFill/>
        </p:spPr>
        <p:txBody>
          <a:bodyPr/>
          <a:lstStyle/>
          <a:p>
            <a:r>
              <a:rPr lang="en-US" dirty="0"/>
              <a:t>07/16/96</a:t>
            </a:r>
          </a:p>
        </p:txBody>
      </p:sp>
      <p:sp>
        <p:nvSpPr>
          <p:cNvPr id="56324" name="Rectangle 6"/>
          <p:cNvSpPr>
            <a:spLocks noGrp="1" noChangeArrowheads="1"/>
          </p:cNvSpPr>
          <p:nvPr>
            <p:ph type="ftr" sz="quarter" idx="4"/>
          </p:nvPr>
        </p:nvSpPr>
        <p:spPr>
          <a:noFill/>
        </p:spPr>
        <p:txBody>
          <a:bodyPr/>
          <a:lstStyle/>
          <a:p>
            <a:r>
              <a:rPr lang="en-US" dirty="0"/>
              <a:t>(c) 2007 National Academy for Software Development - http://academy.devbg.org. All rights reserved. Unauthorized copying or re-distribution is strictly prohibited.*</a:t>
            </a:r>
          </a:p>
        </p:txBody>
      </p:sp>
      <p:sp>
        <p:nvSpPr>
          <p:cNvPr id="56325" name="Rectangle 7"/>
          <p:cNvSpPr>
            <a:spLocks noGrp="1" noChangeArrowheads="1"/>
          </p:cNvSpPr>
          <p:nvPr>
            <p:ph type="sldNum" sz="quarter" idx="5"/>
          </p:nvPr>
        </p:nvSpPr>
        <p:spPr>
          <a:noFill/>
        </p:spPr>
        <p:txBody>
          <a:bodyPr/>
          <a:lstStyle/>
          <a:p>
            <a:fld id="{B6692A4B-6A0E-4D85-88A6-83FCBF8D5D01}" type="slidenum">
              <a:rPr lang="en-US"/>
              <a:pPr/>
              <a:t>137</a:t>
            </a:fld>
            <a:r>
              <a:rPr lang="en-US" dirty="0"/>
              <a:t>##</a:t>
            </a: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p:spPr>
        <p:txBody>
          <a:bodyPr/>
          <a:lstStyle/>
          <a:p>
            <a:pPr eaLnBrk="1" hangingPunct="1"/>
            <a:endParaRPr lang="bg-BG" smtClean="0"/>
          </a:p>
        </p:txBody>
      </p:sp>
    </p:spTree>
    <p:extLst>
      <p:ext uri="{BB962C8B-B14F-4D97-AF65-F5344CB8AC3E}">
        <p14:creationId xmlns:p14="http://schemas.microsoft.com/office/powerpoint/2010/main" val="33252639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4445" y="0"/>
            <a:ext cx="1747524" cy="2292094"/>
          </a:xfrm>
          <a:prstGeom prst="rect">
            <a:avLst/>
          </a:prstGeom>
        </p:spPr>
      </p:pic>
      <p:sp>
        <p:nvSpPr>
          <p:cNvPr id="2" name="Title 1"/>
          <p:cNvSpPr>
            <a:spLocks noGrp="1"/>
          </p:cNvSpPr>
          <p:nvPr>
            <p:ph type="ctrTitle"/>
          </p:nvPr>
        </p:nvSpPr>
        <p:spPr>
          <a:xfrm>
            <a:off x="1104900" y="2292094"/>
            <a:ext cx="1009650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898" y="45117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402B9795-92DC-40DC-A1CA-9A4B349D7824}" type="datetimeFigureOut">
              <a:rPr lang="en-US" smtClean="0"/>
              <a:pPr/>
              <a:t>6/20/2019</a:t>
            </a:fld>
            <a:endParaRPr lang="en-US" dirty="0"/>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402B9795-92DC-40DC-A1CA-9A4B349D7824}" type="datetimeFigureOut">
              <a:rPr lang="en-US"/>
              <a:t>6/20/2019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402B9795-92DC-40DC-A1CA-9A4B349D7824}" type="datetimeFigureOut">
              <a:rPr lang="en-US"/>
              <a:t>6/20/2019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1104900" y="2292094"/>
            <a:ext cx="5734050" cy="2219691"/>
          </a:xfrm>
        </p:spPr>
        <p:txBody>
          <a:bodyPr anchor="ctr">
            <a:normAutofit/>
          </a:bodyPr>
          <a:lstStyle>
            <a:lvl1pPr algn="l">
              <a:defRPr sz="4400" cap="all" baseline="0"/>
            </a:lvl1pPr>
          </a:lstStyle>
          <a:p>
            <a:r>
              <a:rPr lang="en-US" smtClean="0"/>
              <a:t>Click to edit Master title style</a:t>
            </a:r>
            <a:endParaRPr/>
          </a:p>
        </p:txBody>
      </p:sp>
      <p:sp>
        <p:nvSpPr>
          <p:cNvPr id="3" name="Subtitle 2"/>
          <p:cNvSpPr>
            <a:spLocks noGrp="1"/>
          </p:cNvSpPr>
          <p:nvPr>
            <p:ph type="subTitle" idx="1"/>
          </p:nvPr>
        </p:nvSpPr>
        <p:spPr>
          <a:xfrm>
            <a:off x="1104900" y="4511784"/>
            <a:ext cx="5734050"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6981063" y="1310656"/>
            <a:ext cx="5210937" cy="4208604"/>
          </a:xfrm>
          <a:solidFill>
            <a:schemeClr val="tx1">
              <a:lumMod val="20000"/>
              <a:lumOff val="80000"/>
            </a:schemeClr>
          </a:solidFill>
        </p:spPr>
        <p:txBody>
          <a:bodyPr tIns="1005840"/>
          <a:lstStyle>
            <a:lvl1pPr marL="0" indent="0" algn="ctr">
              <a:buNone/>
              <a:defRPr/>
            </a:lvl1pPr>
          </a:lstStyle>
          <a:p>
            <a:r>
              <a:rPr lang="en-US" smtClean="0"/>
              <a:t>Click icon to add picture</a:t>
            </a:r>
            <a:endParaRPr/>
          </a:p>
        </p:txBody>
      </p:sp>
      <p:sp>
        <p:nvSpPr>
          <p:cNvPr id="8" name="Rectangle 7"/>
          <p:cNvSpPr/>
          <p:nvPr/>
        </p:nvSpPr>
        <p:spPr>
          <a:xfrm>
            <a:off x="0" y="0"/>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4" name="Group 13"/>
          <p:cNvGrpSpPr/>
          <p:nvPr/>
        </p:nvGrpSpPr>
        <p:grpSpPr>
          <a:xfrm>
            <a:off x="0" y="1143000"/>
            <a:ext cx="12192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1325880" y="0"/>
            <a:ext cx="1747524" cy="2292094"/>
          </a:xfrm>
          <a:prstGeom prst="rect">
            <a:avLst/>
          </a:prstGeom>
        </p:spPr>
      </p:pic>
      <p:grpSp>
        <p:nvGrpSpPr>
          <p:cNvPr id="13" name="Group 12"/>
          <p:cNvGrpSpPr/>
          <p:nvPr/>
        </p:nvGrpSpPr>
        <p:grpSpPr>
          <a:xfrm rot="10800000">
            <a:off x="0" y="5645510"/>
            <a:ext cx="12192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12192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0"/>
            <a:ext cx="12192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25880" y="0"/>
            <a:ext cx="1783188" cy="2971806"/>
          </a:xfrm>
          <a:prstGeom prst="rect">
            <a:avLst/>
          </a:prstGeom>
        </p:spPr>
      </p:pic>
      <p:sp>
        <p:nvSpPr>
          <p:cNvPr id="2" name="Title 1"/>
          <p:cNvSpPr>
            <a:spLocks noGrp="1"/>
          </p:cNvSpPr>
          <p:nvPr>
            <p:ph type="title"/>
          </p:nvPr>
        </p:nvSpPr>
        <p:spPr>
          <a:xfrm>
            <a:off x="1104899" y="2971806"/>
            <a:ext cx="10071099" cy="1684150"/>
          </a:xfrm>
        </p:spPr>
        <p:txBody>
          <a:bodyPr anchor="ctr">
            <a:normAutofit/>
          </a:bodyPr>
          <a:lstStyle>
            <a:lvl1pPr>
              <a:defRPr sz="4400" cap="all"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1104899" y="46559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02B9795-92DC-40DC-A1CA-9A4B349D7824}" type="datetimeFigureOut">
              <a:rPr lang="en-US"/>
              <a:t>6/20/2019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6/20/2019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402B9795-92DC-40DC-A1CA-9A4B349D7824}" type="datetimeFigureOut">
              <a:rPr lang="en-US"/>
              <a:t>6/20/2019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02B9795-92DC-40DC-A1CA-9A4B349D7824}" type="datetimeFigureOut">
              <a:rPr lang="en-US"/>
              <a:t>6/20/2019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2B9795-92DC-40DC-A1CA-9A4B349D7824}" type="datetimeFigureOut">
              <a:rPr lang="en-US"/>
              <a:t>6/20/2019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402B9795-92DC-40DC-A1CA-9A4B349D7824}" type="datetimeFigureOut">
              <a:rPr lang="en-US"/>
              <a:t>6/20/2019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1104899" y="6356351"/>
            <a:ext cx="182955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402B9795-92DC-40DC-A1CA-9A4B349D7824}" type="datetimeFigureOut">
              <a:rPr lang="en-US" smtClean="0"/>
              <a:pPr/>
              <a:t>6/20/2019</a:t>
            </a:fld>
            <a:endParaRPr lang="en-US"/>
          </a:p>
        </p:txBody>
      </p:sp>
      <p:sp>
        <p:nvSpPr>
          <p:cNvPr id="5" name="Footer Placeholder 4"/>
          <p:cNvSpPr>
            <a:spLocks noGrp="1"/>
          </p:cNvSpPr>
          <p:nvPr>
            <p:ph type="ftr" sz="quarter" idx="3"/>
          </p:nvPr>
        </p:nvSpPr>
        <p:spPr>
          <a:xfrm>
            <a:off x="2934459" y="6356350"/>
            <a:ext cx="632308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endParaRPr lang="en-US"/>
          </a:p>
        </p:txBody>
      </p:sp>
      <p:sp>
        <p:nvSpPr>
          <p:cNvPr id="6" name="Slide Number Placeholder 5"/>
          <p:cNvSpPr>
            <a:spLocks noGrp="1"/>
          </p:cNvSpPr>
          <p:nvPr>
            <p:ph type="sldNum" sz="quarter" idx="4"/>
          </p:nvPr>
        </p:nvSpPr>
        <p:spPr>
          <a:xfrm>
            <a:off x="9256782" y="6356351"/>
            <a:ext cx="18288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1103376" y="1219201"/>
            <a:ext cx="9985248"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Wingdings" panose="05000000000000000000" pitchFamily="2" charset="2"/>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600"/>
        </a:spcBef>
        <a:buFont typeface="Wingdings" panose="05000000000000000000" pitchFamily="2" charset="2"/>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gi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4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google.com/contact/"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104900" y="2292094"/>
            <a:ext cx="5734050" cy="2219691"/>
          </a:xfrm>
        </p:spPr>
        <p:txBody>
          <a:bodyPr anchor="ctr"/>
          <a:lstStyle/>
          <a:p>
            <a:r>
              <a:rPr lang="en-US" dirty="0" smtClean="0">
                <a:latin typeface="Georgia" panose="02040502050405020303" pitchFamily="18" charset="0"/>
              </a:rPr>
              <a:t>Chapter Two</a:t>
            </a:r>
            <a:br>
              <a:rPr lang="en-US" dirty="0" smtClean="0">
                <a:latin typeface="Georgia" panose="02040502050405020303" pitchFamily="18" charset="0"/>
              </a:rPr>
            </a:br>
            <a:r>
              <a:rPr lang="en-US" sz="3200" i="1" dirty="0" smtClean="0">
                <a:latin typeface="Georgia" panose="02040502050405020303" pitchFamily="18" charset="0"/>
              </a:rPr>
              <a:t>HTML </a:t>
            </a:r>
            <a:endParaRPr lang="en-US" sz="3200" i="1" dirty="0">
              <a:latin typeface="Georgia" panose="02040502050405020303" pitchFamily="18" charset="0"/>
            </a:endParaRPr>
          </a:p>
        </p:txBody>
      </p:sp>
      <p:sp>
        <p:nvSpPr>
          <p:cNvPr id="7" name="Subtitle 6"/>
          <p:cNvSpPr>
            <a:spLocks noGrp="1"/>
          </p:cNvSpPr>
          <p:nvPr>
            <p:ph type="subTitle" idx="1"/>
          </p:nvPr>
        </p:nvSpPr>
        <p:spPr/>
        <p:txBody>
          <a:bodyPr/>
          <a:lstStyle/>
          <a:p>
            <a:r>
              <a:rPr lang="en-US" i="1" dirty="0" smtClean="0">
                <a:latin typeface="Georgia" panose="02040502050405020303" pitchFamily="18" charset="0"/>
              </a:rPr>
              <a:t>Web design and development</a:t>
            </a:r>
            <a:endParaRPr lang="en-US" i="1" dirty="0">
              <a:latin typeface="Georgia" panose="02040502050405020303" pitchFamily="18" charset="0"/>
            </a:endParaRPr>
          </a:p>
        </p:txBody>
      </p:sp>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9613" b="9613"/>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DOCTYPE Declaration </a:t>
            </a:r>
            <a:endParaRPr lang="en-US" dirty="0"/>
          </a:p>
        </p:txBody>
      </p:sp>
      <p:sp>
        <p:nvSpPr>
          <p:cNvPr id="3" name="Content Placeholder 2"/>
          <p:cNvSpPr>
            <a:spLocks noGrp="1"/>
          </p:cNvSpPr>
          <p:nvPr>
            <p:ph idx="1"/>
          </p:nvPr>
        </p:nvSpPr>
        <p:spPr/>
        <p:txBody>
          <a:bodyPr/>
          <a:lstStyle/>
          <a:p>
            <a:r>
              <a:rPr lang="en-US" dirty="0" smtClean="0">
                <a:latin typeface="Georgia" panose="02040502050405020303" pitchFamily="18" charset="0"/>
              </a:rPr>
              <a:t>Tell the browser what version of HTML to be expected in the document.</a:t>
            </a:r>
          </a:p>
          <a:p>
            <a:r>
              <a:rPr lang="en-US" b="1" dirty="0" smtClean="0">
                <a:latin typeface="Georgia" panose="02040502050405020303" pitchFamily="18" charset="0"/>
              </a:rPr>
              <a:t>&lt;!DOCTYPE html&gt;</a:t>
            </a:r>
          </a:p>
          <a:p>
            <a:r>
              <a:rPr lang="en-US" dirty="0" smtClean="0">
                <a:latin typeface="Georgia" panose="02040502050405020303" pitchFamily="18" charset="0"/>
              </a:rPr>
              <a:t>Should be the very first thing in your document</a:t>
            </a:r>
          </a:p>
          <a:p>
            <a:pPr lvl="1"/>
            <a:r>
              <a:rPr lang="en-US" dirty="0" smtClean="0">
                <a:latin typeface="Georgia" panose="02040502050405020303" pitchFamily="18" charset="0"/>
              </a:rPr>
              <a:t>Before any comment or even a whitespace.</a:t>
            </a:r>
          </a:p>
          <a:p>
            <a:endParaRPr lang="en-US" dirty="0">
              <a:latin typeface="Georgia" panose="02040502050405020303" pitchFamily="18" charset="0"/>
            </a:endParaRPr>
          </a:p>
        </p:txBody>
      </p:sp>
    </p:spTree>
    <p:extLst>
      <p:ext uri="{BB962C8B-B14F-4D97-AF65-F5344CB8AC3E}">
        <p14:creationId xmlns:p14="http://schemas.microsoft.com/office/powerpoint/2010/main" val="376400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Outlines</a:t>
            </a:r>
          </a:p>
        </p:txBody>
      </p:sp>
      <p:sp>
        <p:nvSpPr>
          <p:cNvPr id="3" name="Content Placeholder 2"/>
          <p:cNvSpPr>
            <a:spLocks noGrp="1"/>
          </p:cNvSpPr>
          <p:nvPr>
            <p:ph idx="1"/>
          </p:nvPr>
        </p:nvSpPr>
        <p:spPr/>
        <p:txBody>
          <a:bodyPr/>
          <a:lstStyle/>
          <a:p>
            <a:r>
              <a:rPr lang="en-US" dirty="0" smtClean="0"/>
              <a:t>The following sematic elements are not sections but are used with in sections. This elements are designed to </a:t>
            </a:r>
            <a:r>
              <a:rPr lang="en-US" b="1" dirty="0" smtClean="0"/>
              <a:t>describe parts of a section for the benefit of document outlines</a:t>
            </a:r>
            <a:r>
              <a:rPr lang="en-US" dirty="0" smtClean="0"/>
              <a:t>, summaries and other tools.</a:t>
            </a:r>
          </a:p>
          <a:p>
            <a:pPr lvl="1"/>
            <a:r>
              <a:rPr lang="en-US" b="1" dirty="0" smtClean="0"/>
              <a:t>header:</a:t>
            </a:r>
            <a:r>
              <a:rPr lang="en-US" dirty="0" smtClean="0"/>
              <a:t> is for a header part of a section. It represents a group of introductory or navigational aids.</a:t>
            </a:r>
          </a:p>
          <a:p>
            <a:pPr lvl="1"/>
            <a:r>
              <a:rPr lang="en-US" b="1" dirty="0" smtClean="0"/>
              <a:t>footer:</a:t>
            </a:r>
            <a:r>
              <a:rPr lang="en-US" dirty="0" smtClean="0"/>
              <a:t> contains information about its section like author information, links to related content, copyright etc. It is typically at the end of a section, but it doesn’t have to be.</a:t>
            </a:r>
          </a:p>
          <a:p>
            <a:pPr lvl="1"/>
            <a:r>
              <a:rPr lang="en-US" b="1" dirty="0" err="1" smtClean="0"/>
              <a:t>hgroup</a:t>
            </a:r>
            <a:r>
              <a:rPr lang="en-US" b="1" dirty="0" smtClean="0"/>
              <a:t>:</a:t>
            </a:r>
            <a:r>
              <a:rPr lang="en-US" dirty="0" smtClean="0"/>
              <a:t> used to group heading tags together. When a number of &lt;h&gt; tags grouped into an &lt;</a:t>
            </a:r>
            <a:r>
              <a:rPr lang="en-US" dirty="0" err="1" smtClean="0"/>
              <a:t>hgroup</a:t>
            </a:r>
            <a:r>
              <a:rPr lang="en-US" dirty="0" smtClean="0"/>
              <a:t>&gt; element the first example of the highest ranking heading will be used as the text for the entire group.</a:t>
            </a:r>
          </a:p>
          <a:p>
            <a:endParaRPr lang="en-US" dirty="0"/>
          </a:p>
        </p:txBody>
      </p:sp>
    </p:spTree>
    <p:extLst>
      <p:ext uri="{BB962C8B-B14F-4D97-AF65-F5344CB8AC3E}">
        <p14:creationId xmlns:p14="http://schemas.microsoft.com/office/powerpoint/2010/main" val="250821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a:t>
            </a:r>
            <a:r>
              <a:rPr lang="en-US" dirty="0" smtClean="0"/>
              <a:t>Outlines</a:t>
            </a:r>
            <a:br>
              <a:rPr lang="en-US" dirty="0" smtClean="0"/>
            </a:br>
            <a:r>
              <a:rPr lang="en-US" dirty="0" smtClean="0"/>
              <a:t>&gt; Example: Application of the Algorithm</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670111" y="1930400"/>
            <a:ext cx="6960083" cy="4868890"/>
          </a:xfrm>
          <a:prstGeom prst="rect">
            <a:avLst/>
          </a:prstGeom>
          <a:ln>
            <a:solidFill>
              <a:schemeClr val="accent1"/>
            </a:solidFill>
          </a:ln>
        </p:spPr>
      </p:pic>
    </p:spTree>
    <p:extLst>
      <p:ext uri="{BB962C8B-B14F-4D97-AF65-F5344CB8AC3E}">
        <p14:creationId xmlns:p14="http://schemas.microsoft.com/office/powerpoint/2010/main" val="164364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7…show the structure of this page using html5 semantic elements</a:t>
            </a:r>
            <a:endParaRPr lang="en-US" dirty="0"/>
          </a:p>
        </p:txBody>
      </p:sp>
      <p:pic>
        <p:nvPicPr>
          <p:cNvPr id="4" name="Content Placeholder 3" descr="Picture 15.png"/>
          <p:cNvPicPr>
            <a:picLocks noGrp="1" noChangeAspect="1"/>
          </p:cNvPicPr>
          <p:nvPr>
            <p:ph idx="1"/>
          </p:nvPr>
        </p:nvPicPr>
        <p:blipFill>
          <a:blip r:embed="rId2"/>
          <a:srcRect/>
          <a:stretch>
            <a:fillRect/>
          </a:stretch>
        </p:blipFill>
        <p:spPr bwMode="auto">
          <a:xfrm>
            <a:off x="1104900" y="1306285"/>
            <a:ext cx="9489077" cy="5408023"/>
          </a:xfrm>
          <a:prstGeom prst="rect">
            <a:avLst/>
          </a:prstGeom>
          <a:noFill/>
          <a:ln w="9525">
            <a:noFill/>
            <a:miter lim="800000"/>
            <a:headEnd/>
            <a:tailEnd/>
          </a:ln>
        </p:spPr>
      </p:pic>
    </p:spTree>
    <p:extLst>
      <p:ext uri="{BB962C8B-B14F-4D97-AF65-F5344CB8AC3E}">
        <p14:creationId xmlns:p14="http://schemas.microsoft.com/office/powerpoint/2010/main" val="113578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8…show the structure of this page using html5 semantic elements</a:t>
            </a:r>
            <a:endParaRPr lang="en-US" dirty="0"/>
          </a:p>
        </p:txBody>
      </p:sp>
      <p:pic>
        <p:nvPicPr>
          <p:cNvPr id="5" name="Content Placeholder 4"/>
          <p:cNvPicPr>
            <a:picLocks noGrp="1" noChangeAspect="1"/>
          </p:cNvPicPr>
          <p:nvPr>
            <p:ph idx="1"/>
          </p:nvPr>
        </p:nvPicPr>
        <p:blipFill>
          <a:blip r:embed="rId2"/>
          <a:stretch>
            <a:fillRect/>
          </a:stretch>
        </p:blipFill>
        <p:spPr>
          <a:xfrm>
            <a:off x="1104901" y="1293223"/>
            <a:ext cx="9658894" cy="5734593"/>
          </a:xfrm>
          <a:prstGeom prst="rect">
            <a:avLst/>
          </a:prstGeom>
        </p:spPr>
      </p:pic>
    </p:spTree>
    <p:extLst>
      <p:ext uri="{BB962C8B-B14F-4D97-AF65-F5344CB8AC3E}">
        <p14:creationId xmlns:p14="http://schemas.microsoft.com/office/powerpoint/2010/main" val="44400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Element</a:t>
            </a:r>
            <a:endParaRPr lang="en-US" dirty="0"/>
          </a:p>
        </p:txBody>
      </p:sp>
      <p:sp>
        <p:nvSpPr>
          <p:cNvPr id="3" name="Content Placeholder 2"/>
          <p:cNvSpPr>
            <a:spLocks noGrp="1"/>
          </p:cNvSpPr>
          <p:nvPr>
            <p:ph idx="1"/>
          </p:nvPr>
        </p:nvSpPr>
        <p:spPr/>
        <p:txBody>
          <a:bodyPr/>
          <a:lstStyle/>
          <a:p>
            <a:r>
              <a:rPr lang="en-US" dirty="0" smtClean="0"/>
              <a:t>The figure element is for representing figures in a document.</a:t>
            </a:r>
          </a:p>
          <a:p>
            <a:r>
              <a:rPr lang="en-US" dirty="0" smtClean="0"/>
              <a:t>You may use the figure element for illustrations, diagrams, photos or any other content that is illustrative in nature and perhaps uses a caption.</a:t>
            </a:r>
          </a:p>
          <a:p>
            <a:r>
              <a:rPr lang="en-US" dirty="0" smtClean="0"/>
              <a:t>The &lt;</a:t>
            </a:r>
            <a:r>
              <a:rPr lang="en-US" dirty="0" err="1" smtClean="0"/>
              <a:t>figcaption</a:t>
            </a:r>
            <a:r>
              <a:rPr lang="en-US" dirty="0" smtClean="0"/>
              <a:t>&gt; element inside the figure tag allows you in specifying a caption for the figure.</a:t>
            </a:r>
          </a:p>
          <a:p>
            <a:pPr lvl="1"/>
            <a:r>
              <a:rPr lang="en-US" dirty="0" smtClean="0"/>
              <a:t>The caption can be displayed at the top of the figure using the caption-side property inside the style attribute and setting its value to </a:t>
            </a:r>
            <a:r>
              <a:rPr lang="en-US" b="1" dirty="0" smtClean="0"/>
              <a:t>top</a:t>
            </a:r>
            <a:r>
              <a:rPr lang="en-US" dirty="0" smtClean="0"/>
              <a:t>.</a:t>
            </a:r>
            <a:endParaRPr lang="en-US" dirty="0"/>
          </a:p>
        </p:txBody>
      </p:sp>
    </p:spTree>
    <p:extLst>
      <p:ext uri="{BB962C8B-B14F-4D97-AF65-F5344CB8AC3E}">
        <p14:creationId xmlns:p14="http://schemas.microsoft.com/office/powerpoint/2010/main" val="360973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Figure Element</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77333" y="2160588"/>
            <a:ext cx="11187703" cy="123561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4133294" y="3626393"/>
            <a:ext cx="3085652" cy="3189197"/>
          </a:xfrm>
          <a:prstGeom prst="rect">
            <a:avLst/>
          </a:prstGeom>
          <a:ln>
            <a:solidFill>
              <a:schemeClr val="accent1"/>
            </a:solidFill>
          </a:ln>
        </p:spPr>
      </p:pic>
    </p:spTree>
    <p:extLst>
      <p:ext uri="{BB962C8B-B14F-4D97-AF65-F5344CB8AC3E}">
        <p14:creationId xmlns:p14="http://schemas.microsoft.com/office/powerpoint/2010/main" val="137669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Collapsible Details</a:t>
            </a:r>
            <a:endParaRPr lang="en-US" dirty="0"/>
          </a:p>
        </p:txBody>
      </p:sp>
      <p:sp>
        <p:nvSpPr>
          <p:cNvPr id="3" name="Content Placeholder 2"/>
          <p:cNvSpPr>
            <a:spLocks noGrp="1"/>
          </p:cNvSpPr>
          <p:nvPr>
            <p:ph idx="1"/>
          </p:nvPr>
        </p:nvSpPr>
        <p:spPr/>
        <p:txBody>
          <a:bodyPr/>
          <a:lstStyle/>
          <a:p>
            <a:r>
              <a:rPr lang="en-US" dirty="0" smtClean="0"/>
              <a:t>HTML5 introduces a new feature for collapsible content called details.</a:t>
            </a:r>
          </a:p>
          <a:p>
            <a:r>
              <a:rPr lang="en-US" dirty="0" smtClean="0"/>
              <a:t>Summary can be specified using the summary element inside the details tag.</a:t>
            </a:r>
            <a:endParaRPr lang="en-US" dirty="0"/>
          </a:p>
        </p:txBody>
      </p:sp>
      <p:pic>
        <p:nvPicPr>
          <p:cNvPr id="4" name="Picture 3"/>
          <p:cNvPicPr>
            <a:picLocks noChangeAspect="1"/>
          </p:cNvPicPr>
          <p:nvPr/>
        </p:nvPicPr>
        <p:blipFill>
          <a:blip r:embed="rId2"/>
          <a:stretch>
            <a:fillRect/>
          </a:stretch>
        </p:blipFill>
        <p:spPr>
          <a:xfrm>
            <a:off x="913898" y="3078579"/>
            <a:ext cx="10734007" cy="138112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913898" y="4612109"/>
            <a:ext cx="3774212" cy="638424"/>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3628131" y="5364000"/>
            <a:ext cx="8384047" cy="1408207"/>
          </a:xfrm>
          <a:prstGeom prst="rect">
            <a:avLst/>
          </a:prstGeom>
          <a:ln>
            <a:solidFill>
              <a:schemeClr val="accent1"/>
            </a:solidFill>
          </a:ln>
        </p:spPr>
      </p:pic>
    </p:spTree>
    <p:extLst>
      <p:ext uri="{BB962C8B-B14F-4D97-AF65-F5344CB8AC3E}">
        <p14:creationId xmlns:p14="http://schemas.microsoft.com/office/powerpoint/2010/main" val="110982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Audio</a:t>
            </a:r>
            <a:br>
              <a:rPr lang="en-US" dirty="0" smtClean="0"/>
            </a:br>
            <a:endParaRPr lang="en-US" dirty="0"/>
          </a:p>
        </p:txBody>
      </p:sp>
      <p:sp>
        <p:nvSpPr>
          <p:cNvPr id="3" name="Content Placeholder 2"/>
          <p:cNvSpPr>
            <a:spLocks noGrp="1"/>
          </p:cNvSpPr>
          <p:nvPr>
            <p:ph idx="1"/>
          </p:nvPr>
        </p:nvSpPr>
        <p:spPr/>
        <p:txBody>
          <a:bodyPr/>
          <a:lstStyle/>
          <a:p>
            <a:r>
              <a:rPr lang="en-US" dirty="0" smtClean="0"/>
              <a:t>HTML5 provides a simple and powerful feature for embedding audio files in your webpages.</a:t>
            </a:r>
          </a:p>
          <a:p>
            <a:r>
              <a:rPr lang="en-US" dirty="0" smtClean="0"/>
              <a:t>This is achieved through the &lt;audio&gt; tag.</a:t>
            </a:r>
          </a:p>
          <a:p>
            <a:r>
              <a:rPr lang="en-US" dirty="0" smtClean="0"/>
              <a:t>The audio tag contains a child element called source that allows you in specifying audio sources to our audio tag.</a:t>
            </a:r>
          </a:p>
          <a:p>
            <a:pPr lvl="1"/>
            <a:r>
              <a:rPr lang="en-US" dirty="0" smtClean="0"/>
              <a:t>Multiple sources can be specified so that the player supports different kinds of audio encoding. The reason for specifying multiple sources for a single media is that different browsers supports different kind of audio encoding. The browser will look into the source and loads the supported audio encoding.</a:t>
            </a:r>
          </a:p>
          <a:p>
            <a:r>
              <a:rPr lang="en-US" dirty="0" smtClean="0"/>
              <a:t>If HTML5 audio is not supported on a given browser, one can also specify a text that is going to be displayed when the browser fails to load the audio.</a:t>
            </a:r>
          </a:p>
        </p:txBody>
      </p:sp>
    </p:spTree>
    <p:extLst>
      <p:ext uri="{BB962C8B-B14F-4D97-AF65-F5344CB8AC3E}">
        <p14:creationId xmlns:p14="http://schemas.microsoft.com/office/powerpoint/2010/main" val="4326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Audio</a:t>
            </a:r>
            <a:br>
              <a:rPr lang="en-US" dirty="0" smtClean="0"/>
            </a:br>
            <a:endParaRPr lang="en-US" dirty="0"/>
          </a:p>
        </p:txBody>
      </p:sp>
      <p:sp>
        <p:nvSpPr>
          <p:cNvPr id="3" name="Content Placeholder 2"/>
          <p:cNvSpPr>
            <a:spLocks noGrp="1"/>
          </p:cNvSpPr>
          <p:nvPr>
            <p:ph idx="1"/>
          </p:nvPr>
        </p:nvSpPr>
        <p:spPr/>
        <p:txBody>
          <a:bodyPr/>
          <a:lstStyle/>
          <a:p>
            <a:r>
              <a:rPr lang="en-US" dirty="0" smtClean="0"/>
              <a:t>The </a:t>
            </a:r>
            <a:r>
              <a:rPr lang="en-US" b="1" dirty="0" smtClean="0"/>
              <a:t>controls</a:t>
            </a:r>
            <a:r>
              <a:rPr lang="en-US" dirty="0" smtClean="0"/>
              <a:t> attribute on the audio tag allows us in enabling controls for our audio player. Failing to specify the attribute results in a non visible player which one can implement a custom buttons for controlling the player.</a:t>
            </a:r>
          </a:p>
          <a:p>
            <a:r>
              <a:rPr lang="en-US" dirty="0" smtClean="0"/>
              <a:t>The </a:t>
            </a:r>
            <a:r>
              <a:rPr lang="en-US" b="1" dirty="0" err="1" smtClean="0"/>
              <a:t>autoplay</a:t>
            </a:r>
            <a:r>
              <a:rPr lang="en-US" dirty="0" smtClean="0"/>
              <a:t> attribute specifies that the audio should be played automatically once the page is loaded.</a:t>
            </a:r>
          </a:p>
          <a:p>
            <a:r>
              <a:rPr lang="en-US" dirty="0" smtClean="0"/>
              <a:t>The </a:t>
            </a:r>
            <a:r>
              <a:rPr lang="en-US" b="1" dirty="0" smtClean="0"/>
              <a:t>loop</a:t>
            </a:r>
            <a:r>
              <a:rPr lang="en-US" dirty="0" smtClean="0"/>
              <a:t> attribute enables your audio to be played again and again.</a:t>
            </a:r>
          </a:p>
          <a:p>
            <a:r>
              <a:rPr lang="en-US" dirty="0" smtClean="0"/>
              <a:t>The </a:t>
            </a:r>
            <a:r>
              <a:rPr lang="en-US" b="1" dirty="0" err="1" smtClean="0"/>
              <a:t>src</a:t>
            </a:r>
            <a:r>
              <a:rPr lang="en-US" dirty="0" smtClean="0"/>
              <a:t> attribute on the source element specifies the URL for the audio where as the </a:t>
            </a:r>
            <a:r>
              <a:rPr lang="en-US" b="1" dirty="0" smtClean="0"/>
              <a:t>type</a:t>
            </a:r>
            <a:r>
              <a:rPr lang="en-US" dirty="0" smtClean="0"/>
              <a:t> attribute specifies the encoding.</a:t>
            </a:r>
            <a:endParaRPr lang="en-US" dirty="0"/>
          </a:p>
        </p:txBody>
      </p:sp>
    </p:spTree>
    <p:extLst>
      <p:ext uri="{BB962C8B-B14F-4D97-AF65-F5344CB8AC3E}">
        <p14:creationId xmlns:p14="http://schemas.microsoft.com/office/powerpoint/2010/main" val="274810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Audio</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845720" y="2160588"/>
            <a:ext cx="8679630" cy="1865979"/>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933073" y="4256755"/>
            <a:ext cx="6855769" cy="915401"/>
          </a:xfrm>
          <a:prstGeom prst="rect">
            <a:avLst/>
          </a:prstGeom>
          <a:ln>
            <a:solidFill>
              <a:schemeClr val="accent1"/>
            </a:solidFill>
          </a:ln>
        </p:spPr>
      </p:pic>
    </p:spTree>
    <p:extLst>
      <p:ext uri="{BB962C8B-B14F-4D97-AF65-F5344CB8AC3E}">
        <p14:creationId xmlns:p14="http://schemas.microsoft.com/office/powerpoint/2010/main" val="188843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an HTML Document</a:t>
            </a:r>
            <a:endParaRPr lang="en-US" dirty="0"/>
          </a:p>
        </p:txBody>
      </p:sp>
      <p:sp>
        <p:nvSpPr>
          <p:cNvPr id="3" name="Content Placeholder 2"/>
          <p:cNvSpPr>
            <a:spLocks noGrp="1"/>
          </p:cNvSpPr>
          <p:nvPr>
            <p:ph idx="1"/>
          </p:nvPr>
        </p:nvSpPr>
        <p:spPr/>
        <p:txBody>
          <a:bodyPr/>
          <a:lstStyle/>
          <a:p>
            <a:r>
              <a:rPr lang="en-US" dirty="0" smtClean="0">
                <a:latin typeface="Georgia" panose="02040502050405020303" pitchFamily="18" charset="0"/>
              </a:rPr>
              <a:t>Every HTML document should start by declaring that it is an HTML document.</a:t>
            </a:r>
          </a:p>
          <a:p>
            <a:r>
              <a:rPr lang="en-US" dirty="0" smtClean="0">
                <a:latin typeface="Georgia" panose="02040502050405020303" pitchFamily="18" charset="0"/>
              </a:rPr>
              <a:t>Document Object Model tree is formed by using &lt;html&gt;.</a:t>
            </a:r>
          </a:p>
          <a:p>
            <a:r>
              <a:rPr lang="en-US" dirty="0" smtClean="0">
                <a:latin typeface="Georgia" panose="02040502050405020303" pitchFamily="18" charset="0"/>
              </a:rPr>
              <a:t>These tags are of the form:</a:t>
            </a:r>
          </a:p>
          <a:p>
            <a:pPr marL="0" indent="0">
              <a:buNone/>
            </a:pPr>
            <a:r>
              <a:rPr lang="en-US" dirty="0" smtClean="0">
                <a:latin typeface="Georgia" panose="02040502050405020303" pitchFamily="18" charset="0"/>
              </a:rPr>
              <a:t>	&lt;html&gt;</a:t>
            </a:r>
          </a:p>
          <a:p>
            <a:pPr marL="0" indent="0">
              <a:buNone/>
            </a:pPr>
            <a:r>
              <a:rPr lang="en-US" dirty="0">
                <a:latin typeface="Georgia" panose="02040502050405020303" pitchFamily="18" charset="0"/>
              </a:rPr>
              <a:t>	</a:t>
            </a:r>
            <a:r>
              <a:rPr lang="en-US" dirty="0" smtClean="0">
                <a:latin typeface="Georgia" panose="02040502050405020303" pitchFamily="18" charset="0"/>
              </a:rPr>
              <a:t>	Should appear at the beginning of your document</a:t>
            </a:r>
          </a:p>
          <a:p>
            <a:pPr marL="0" indent="0">
              <a:buNone/>
            </a:pPr>
            <a:r>
              <a:rPr lang="en-US" dirty="0">
                <a:latin typeface="Georgia" panose="02040502050405020303" pitchFamily="18" charset="0"/>
              </a:rPr>
              <a:t>	</a:t>
            </a:r>
            <a:r>
              <a:rPr lang="en-US" dirty="0" smtClean="0">
                <a:latin typeface="Georgia" panose="02040502050405020303" pitchFamily="18" charset="0"/>
              </a:rPr>
              <a:t>&lt;/html&gt;</a:t>
            </a:r>
          </a:p>
          <a:p>
            <a:pPr marL="0" indent="0">
              <a:buNone/>
            </a:pPr>
            <a:r>
              <a:rPr lang="en-US" dirty="0">
                <a:latin typeface="Georgia" panose="02040502050405020303" pitchFamily="18" charset="0"/>
              </a:rPr>
              <a:t>	</a:t>
            </a:r>
            <a:r>
              <a:rPr lang="en-US" dirty="0" smtClean="0">
                <a:latin typeface="Georgia" panose="02040502050405020303" pitchFamily="18" charset="0"/>
              </a:rPr>
              <a:t>	Should appear at the end of your document</a:t>
            </a:r>
            <a:endParaRPr lang="en-US"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222323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Video</a:t>
            </a:r>
            <a:endParaRPr lang="en-US" dirty="0"/>
          </a:p>
        </p:txBody>
      </p:sp>
      <p:sp>
        <p:nvSpPr>
          <p:cNvPr id="3" name="Content Placeholder 2"/>
          <p:cNvSpPr>
            <a:spLocks noGrp="1"/>
          </p:cNvSpPr>
          <p:nvPr>
            <p:ph idx="1"/>
          </p:nvPr>
        </p:nvSpPr>
        <p:spPr/>
        <p:txBody>
          <a:bodyPr/>
          <a:lstStyle/>
          <a:p>
            <a:r>
              <a:rPr lang="en-US" dirty="0" smtClean="0"/>
              <a:t>HTML5 provides a simple and powerful feature for embedding video in your webpages.</a:t>
            </a:r>
          </a:p>
          <a:p>
            <a:r>
              <a:rPr lang="en-US" dirty="0" smtClean="0"/>
              <a:t>This is achieved through the &lt;video&gt; tag.</a:t>
            </a:r>
          </a:p>
          <a:p>
            <a:r>
              <a:rPr lang="en-US" dirty="0"/>
              <a:t>The </a:t>
            </a:r>
            <a:r>
              <a:rPr lang="en-US" dirty="0" smtClean="0"/>
              <a:t>video </a:t>
            </a:r>
            <a:r>
              <a:rPr lang="en-US" dirty="0"/>
              <a:t>tag contains a child element called source that allows you in specifying </a:t>
            </a:r>
            <a:r>
              <a:rPr lang="en-US" dirty="0" smtClean="0"/>
              <a:t>video </a:t>
            </a:r>
            <a:r>
              <a:rPr lang="en-US" dirty="0"/>
              <a:t>sources to our </a:t>
            </a:r>
            <a:r>
              <a:rPr lang="en-US" dirty="0" smtClean="0"/>
              <a:t>video </a:t>
            </a:r>
            <a:r>
              <a:rPr lang="en-US" dirty="0"/>
              <a:t>tag.</a:t>
            </a:r>
          </a:p>
          <a:p>
            <a:pPr lvl="1"/>
            <a:r>
              <a:rPr lang="en-US" dirty="0"/>
              <a:t>Multiple sources can be specified so that the player supports different kinds of </a:t>
            </a:r>
            <a:r>
              <a:rPr lang="en-US" dirty="0" smtClean="0"/>
              <a:t>video </a:t>
            </a:r>
            <a:r>
              <a:rPr lang="en-US" dirty="0"/>
              <a:t>encoding. The reason for specifying multiple sources for a single media is that different browsers supports different kind of </a:t>
            </a:r>
            <a:r>
              <a:rPr lang="en-US" dirty="0" smtClean="0"/>
              <a:t>video </a:t>
            </a:r>
            <a:r>
              <a:rPr lang="en-US" dirty="0"/>
              <a:t>encoding. The browser will look into the source and loads the supported </a:t>
            </a:r>
            <a:r>
              <a:rPr lang="en-US" dirty="0" smtClean="0"/>
              <a:t>video </a:t>
            </a:r>
            <a:r>
              <a:rPr lang="en-US" dirty="0"/>
              <a:t>encoding.</a:t>
            </a:r>
          </a:p>
          <a:p>
            <a:r>
              <a:rPr lang="en-US" dirty="0"/>
              <a:t>If HTML5 </a:t>
            </a:r>
            <a:r>
              <a:rPr lang="en-US" dirty="0" smtClean="0"/>
              <a:t>video </a:t>
            </a:r>
            <a:r>
              <a:rPr lang="en-US" dirty="0"/>
              <a:t>is not supported on a given browser, one can also specify a text that is going to be displayed when the browser fails to load the </a:t>
            </a:r>
            <a:r>
              <a:rPr lang="en-US" dirty="0" smtClean="0"/>
              <a:t>video.</a:t>
            </a:r>
            <a:endParaRPr lang="en-US" dirty="0"/>
          </a:p>
          <a:p>
            <a:endParaRPr lang="en-US" dirty="0"/>
          </a:p>
        </p:txBody>
      </p:sp>
    </p:spTree>
    <p:extLst>
      <p:ext uri="{BB962C8B-B14F-4D97-AF65-F5344CB8AC3E}">
        <p14:creationId xmlns:p14="http://schemas.microsoft.com/office/powerpoint/2010/main" val="285060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Video</a:t>
            </a:r>
            <a:br>
              <a:rPr lang="en-US" dirty="0" smtClean="0"/>
            </a:br>
            <a:endParaRPr lang="en-US" dirty="0"/>
          </a:p>
        </p:txBody>
      </p:sp>
      <p:sp>
        <p:nvSpPr>
          <p:cNvPr id="3" name="Content Placeholder 2"/>
          <p:cNvSpPr>
            <a:spLocks noGrp="1"/>
          </p:cNvSpPr>
          <p:nvPr>
            <p:ph idx="1"/>
          </p:nvPr>
        </p:nvSpPr>
        <p:spPr/>
        <p:txBody>
          <a:bodyPr/>
          <a:lstStyle/>
          <a:p>
            <a:r>
              <a:rPr lang="en-US" dirty="0" smtClean="0"/>
              <a:t>The </a:t>
            </a:r>
            <a:r>
              <a:rPr lang="en-US" b="1" dirty="0" smtClean="0"/>
              <a:t>controls</a:t>
            </a:r>
            <a:r>
              <a:rPr lang="en-US" dirty="0" smtClean="0"/>
              <a:t> attribute on the video tag allows us in enabling controls for our video player. Failing to specify the attribute results in a video player with no controls. one can implement a custom buttons for controlling the player.</a:t>
            </a:r>
          </a:p>
          <a:p>
            <a:r>
              <a:rPr lang="en-US" dirty="0" smtClean="0"/>
              <a:t>The </a:t>
            </a:r>
            <a:r>
              <a:rPr lang="en-US" b="1" dirty="0" err="1" smtClean="0"/>
              <a:t>autoplay</a:t>
            </a:r>
            <a:r>
              <a:rPr lang="en-US" dirty="0" smtClean="0"/>
              <a:t> attribute specifies that the video should be played automatically once the page is loaded.</a:t>
            </a:r>
          </a:p>
          <a:p>
            <a:r>
              <a:rPr lang="en-US" dirty="0" smtClean="0"/>
              <a:t>The </a:t>
            </a:r>
            <a:r>
              <a:rPr lang="en-US" b="1" dirty="0" smtClean="0"/>
              <a:t>loop</a:t>
            </a:r>
            <a:r>
              <a:rPr lang="en-US" dirty="0" smtClean="0"/>
              <a:t> attribute enables your video to be played again and again.</a:t>
            </a:r>
          </a:p>
          <a:p>
            <a:r>
              <a:rPr lang="en-US" dirty="0" smtClean="0"/>
              <a:t>The </a:t>
            </a:r>
            <a:r>
              <a:rPr lang="en-US" b="1" dirty="0" smtClean="0"/>
              <a:t>width</a:t>
            </a:r>
            <a:r>
              <a:rPr lang="en-US" dirty="0" smtClean="0"/>
              <a:t> and </a:t>
            </a:r>
            <a:r>
              <a:rPr lang="en-US" b="1" dirty="0" smtClean="0"/>
              <a:t>height</a:t>
            </a:r>
            <a:r>
              <a:rPr lang="en-US" dirty="0" smtClean="0"/>
              <a:t> allows you in scaling your video player.</a:t>
            </a:r>
          </a:p>
          <a:p>
            <a:r>
              <a:rPr lang="en-US" dirty="0"/>
              <a:t>The </a:t>
            </a:r>
            <a:r>
              <a:rPr lang="en-US" b="1" dirty="0" err="1"/>
              <a:t>src</a:t>
            </a:r>
            <a:r>
              <a:rPr lang="en-US" dirty="0"/>
              <a:t> attribute on the source element specifies the URL for the </a:t>
            </a:r>
            <a:r>
              <a:rPr lang="en-US" dirty="0" smtClean="0"/>
              <a:t>video </a:t>
            </a:r>
            <a:r>
              <a:rPr lang="en-US" dirty="0"/>
              <a:t>where as the </a:t>
            </a:r>
            <a:r>
              <a:rPr lang="en-US" b="1" dirty="0"/>
              <a:t>type</a:t>
            </a:r>
            <a:r>
              <a:rPr lang="en-US" dirty="0"/>
              <a:t> attribute specifies the encoding.</a:t>
            </a:r>
          </a:p>
          <a:p>
            <a:endParaRPr lang="en-US" dirty="0"/>
          </a:p>
        </p:txBody>
      </p:sp>
    </p:spTree>
    <p:extLst>
      <p:ext uri="{BB962C8B-B14F-4D97-AF65-F5344CB8AC3E}">
        <p14:creationId xmlns:p14="http://schemas.microsoft.com/office/powerpoint/2010/main" val="342066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Video</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35123" y="2160589"/>
            <a:ext cx="7681089" cy="165743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2632516" y="3818022"/>
            <a:ext cx="5051651" cy="2915994"/>
          </a:xfrm>
          <a:prstGeom prst="rect">
            <a:avLst/>
          </a:prstGeom>
          <a:ln>
            <a:solidFill>
              <a:schemeClr val="accent1"/>
            </a:solidFill>
          </a:ln>
        </p:spPr>
      </p:pic>
    </p:spTree>
    <p:extLst>
      <p:ext uri="{BB962C8B-B14F-4D97-AF65-F5344CB8AC3E}">
        <p14:creationId xmlns:p14="http://schemas.microsoft.com/office/powerpoint/2010/main" val="663198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Meter Element</a:t>
            </a:r>
            <a:br>
              <a:rPr lang="en-US" dirty="0" smtClean="0"/>
            </a:br>
            <a:r>
              <a:rPr lang="en-US" dirty="0" smtClean="0"/>
              <a:t>&gt; </a:t>
            </a:r>
            <a:r>
              <a:rPr lang="en-US" dirty="0"/>
              <a:t>Displaying relative </a:t>
            </a:r>
            <a:r>
              <a:rPr lang="en-US" dirty="0" smtClean="0"/>
              <a:t>values (static)</a:t>
            </a:r>
            <a:endParaRPr lang="en-US" dirty="0"/>
          </a:p>
        </p:txBody>
      </p:sp>
      <p:sp>
        <p:nvSpPr>
          <p:cNvPr id="3" name="Content Placeholder 2"/>
          <p:cNvSpPr>
            <a:spLocks noGrp="1"/>
          </p:cNvSpPr>
          <p:nvPr>
            <p:ph idx="1"/>
          </p:nvPr>
        </p:nvSpPr>
        <p:spPr/>
        <p:txBody>
          <a:bodyPr/>
          <a:lstStyle/>
          <a:p>
            <a:r>
              <a:rPr lang="en-US" dirty="0" smtClean="0"/>
              <a:t>HTML5 provides an element for </a:t>
            </a:r>
            <a:r>
              <a:rPr lang="en-US" b="1" dirty="0" smtClean="0"/>
              <a:t>displaying static value </a:t>
            </a:r>
            <a:r>
              <a:rPr lang="en-US" dirty="0" smtClean="0"/>
              <a:t>in a range.</a:t>
            </a:r>
          </a:p>
          <a:p>
            <a:r>
              <a:rPr lang="en-US" dirty="0" smtClean="0"/>
              <a:t>This element is called the meter element.</a:t>
            </a:r>
          </a:p>
          <a:p>
            <a:r>
              <a:rPr lang="en-US" dirty="0" smtClean="0"/>
              <a:t>Attributes:</a:t>
            </a:r>
          </a:p>
          <a:p>
            <a:pPr lvl="1"/>
            <a:r>
              <a:rPr lang="en-US" dirty="0" smtClean="0"/>
              <a:t>value: the current value on the meter</a:t>
            </a:r>
          </a:p>
          <a:p>
            <a:pPr lvl="1"/>
            <a:r>
              <a:rPr lang="en-US" dirty="0" smtClean="0"/>
              <a:t>min: the minimum value on the meter</a:t>
            </a:r>
          </a:p>
          <a:p>
            <a:pPr lvl="1"/>
            <a:r>
              <a:rPr lang="en-US" dirty="0" smtClean="0"/>
              <a:t>max: the maximum value on the meter</a:t>
            </a:r>
          </a:p>
          <a:p>
            <a:pPr lvl="1"/>
            <a:r>
              <a:rPr lang="en-US" dirty="0" smtClean="0"/>
              <a:t>low: specifies below what value is considered low</a:t>
            </a:r>
          </a:p>
          <a:p>
            <a:pPr lvl="1"/>
            <a:r>
              <a:rPr lang="en-US" dirty="0" smtClean="0"/>
              <a:t>high: specifies above what value is considered high</a:t>
            </a:r>
          </a:p>
          <a:p>
            <a:pPr lvl="1"/>
            <a:r>
              <a:rPr lang="en-US" dirty="0" smtClean="0"/>
              <a:t>optimum: specifies what value is considered optimum</a:t>
            </a:r>
            <a:endParaRPr lang="en-US" dirty="0"/>
          </a:p>
        </p:txBody>
      </p:sp>
    </p:spTree>
    <p:extLst>
      <p:ext uri="{BB962C8B-B14F-4D97-AF65-F5344CB8AC3E}">
        <p14:creationId xmlns:p14="http://schemas.microsoft.com/office/powerpoint/2010/main" val="341782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Meter Element</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95562" y="2160589"/>
            <a:ext cx="11968102" cy="3694779"/>
          </a:xfrm>
          <a:prstGeom prst="rect">
            <a:avLst/>
          </a:prstGeom>
          <a:ln>
            <a:solidFill>
              <a:schemeClr val="accent1"/>
            </a:solidFill>
          </a:ln>
        </p:spPr>
      </p:pic>
    </p:spTree>
    <p:extLst>
      <p:ext uri="{BB962C8B-B14F-4D97-AF65-F5344CB8AC3E}">
        <p14:creationId xmlns:p14="http://schemas.microsoft.com/office/powerpoint/2010/main" val="134880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Meter Element</a:t>
            </a:r>
            <a:br>
              <a:rPr lang="en-US" dirty="0"/>
            </a:br>
            <a:r>
              <a:rPr lang="en-US" dirty="0"/>
              <a:t>&gt; </a:t>
            </a:r>
            <a:r>
              <a:rPr lang="en-US" dirty="0" smtClean="0"/>
              <a:t>Example: Result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7334" y="2160589"/>
            <a:ext cx="7253005" cy="3662695"/>
          </a:xfrm>
          <a:prstGeom prst="rect">
            <a:avLst/>
          </a:prstGeom>
        </p:spPr>
      </p:pic>
    </p:spTree>
    <p:extLst>
      <p:ext uri="{BB962C8B-B14F-4D97-AF65-F5344CB8AC3E}">
        <p14:creationId xmlns:p14="http://schemas.microsoft.com/office/powerpoint/2010/main" val="12390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Progress Element</a:t>
            </a:r>
            <a:endParaRPr lang="en-US" dirty="0"/>
          </a:p>
        </p:txBody>
      </p:sp>
      <p:sp>
        <p:nvSpPr>
          <p:cNvPr id="3" name="Content Placeholder 2"/>
          <p:cNvSpPr>
            <a:spLocks noGrp="1"/>
          </p:cNvSpPr>
          <p:nvPr>
            <p:ph idx="1"/>
          </p:nvPr>
        </p:nvSpPr>
        <p:spPr/>
        <p:txBody>
          <a:bodyPr/>
          <a:lstStyle/>
          <a:p>
            <a:r>
              <a:rPr lang="en-US" dirty="0" smtClean="0"/>
              <a:t>The progress element is recommended for displaying </a:t>
            </a:r>
            <a:r>
              <a:rPr lang="en-US" b="1" dirty="0" smtClean="0"/>
              <a:t>a progress bar</a:t>
            </a:r>
            <a:r>
              <a:rPr lang="en-US" dirty="0" smtClean="0"/>
              <a:t>. (Dynamic Data)</a:t>
            </a:r>
          </a:p>
          <a:p>
            <a:r>
              <a:rPr lang="en-US" dirty="0" smtClean="0"/>
              <a:t>The </a:t>
            </a:r>
            <a:r>
              <a:rPr lang="en-US" b="1" dirty="0" smtClean="0"/>
              <a:t>value</a:t>
            </a:r>
            <a:r>
              <a:rPr lang="en-US" dirty="0" smtClean="0"/>
              <a:t> attribute allows in specifying the current value on the progress bar.</a:t>
            </a:r>
          </a:p>
          <a:p>
            <a:r>
              <a:rPr lang="en-US" dirty="0" smtClean="0"/>
              <a:t>The </a:t>
            </a:r>
            <a:r>
              <a:rPr lang="en-US" b="1" dirty="0" smtClean="0"/>
              <a:t>max</a:t>
            </a:r>
            <a:r>
              <a:rPr lang="en-US" dirty="0" smtClean="0"/>
              <a:t> attribute allows in specifying the maximum value on the progress bar.</a:t>
            </a:r>
            <a:endParaRPr lang="en-US" dirty="0"/>
          </a:p>
        </p:txBody>
      </p:sp>
      <p:pic>
        <p:nvPicPr>
          <p:cNvPr id="4" name="Picture 3"/>
          <p:cNvPicPr>
            <a:picLocks noChangeAspect="1"/>
          </p:cNvPicPr>
          <p:nvPr/>
        </p:nvPicPr>
        <p:blipFill>
          <a:blip r:embed="rId2"/>
          <a:stretch>
            <a:fillRect/>
          </a:stretch>
        </p:blipFill>
        <p:spPr>
          <a:xfrm>
            <a:off x="29040" y="4100975"/>
            <a:ext cx="12130876" cy="807909"/>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056999" y="5139073"/>
            <a:ext cx="10074957" cy="654218"/>
          </a:xfrm>
          <a:prstGeom prst="rect">
            <a:avLst/>
          </a:prstGeom>
          <a:ln>
            <a:solidFill>
              <a:schemeClr val="accent1"/>
            </a:solidFill>
          </a:ln>
        </p:spPr>
      </p:pic>
    </p:spTree>
    <p:extLst>
      <p:ext uri="{BB962C8B-B14F-4D97-AF65-F5344CB8AC3E}">
        <p14:creationId xmlns:p14="http://schemas.microsoft.com/office/powerpoint/2010/main" val="19266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normAutofit/>
          </a:bodyPr>
          <a:lstStyle/>
          <a:p>
            <a:r>
              <a:rPr lang="en-US" dirty="0" smtClean="0"/>
              <a:t>Tables are a very useful feature in HTML.</a:t>
            </a:r>
          </a:p>
          <a:p>
            <a:r>
              <a:rPr lang="en-US" dirty="0" smtClean="0"/>
              <a:t>Tables are defined with the &lt;table&gt; tag.</a:t>
            </a:r>
          </a:p>
          <a:p>
            <a:r>
              <a:rPr lang="en-US" dirty="0" smtClean="0"/>
              <a:t>The </a:t>
            </a:r>
            <a:r>
              <a:rPr lang="en-US" b="1" dirty="0" smtClean="0"/>
              <a:t>caption</a:t>
            </a:r>
            <a:r>
              <a:rPr lang="en-US" dirty="0" smtClean="0"/>
              <a:t> tag allows you to set a title for your table, it should be specified before any rows of data inside the table element.</a:t>
            </a:r>
          </a:p>
          <a:p>
            <a:r>
              <a:rPr lang="en-US" dirty="0" smtClean="0"/>
              <a:t>A table is divided into rows (with the &lt;</a:t>
            </a:r>
            <a:r>
              <a:rPr lang="en-US" b="1" dirty="0" err="1" smtClean="0"/>
              <a:t>tr</a:t>
            </a:r>
            <a:r>
              <a:rPr lang="en-US" dirty="0" smtClean="0"/>
              <a:t>&gt; tag – table row).</a:t>
            </a:r>
          </a:p>
          <a:p>
            <a:r>
              <a:rPr lang="en-US" dirty="0" smtClean="0"/>
              <a:t>A table row contains cells/data cells. There are two types of cells</a:t>
            </a:r>
          </a:p>
          <a:p>
            <a:pPr lvl="1"/>
            <a:r>
              <a:rPr lang="en-US" dirty="0" smtClean="0"/>
              <a:t>Header Cells (defined by the &lt;</a:t>
            </a:r>
            <a:r>
              <a:rPr lang="en-US" dirty="0" err="1" smtClean="0"/>
              <a:t>th</a:t>
            </a:r>
            <a:r>
              <a:rPr lang="en-US" dirty="0" smtClean="0"/>
              <a:t>&gt; tag)</a:t>
            </a:r>
          </a:p>
          <a:p>
            <a:pPr lvl="1"/>
            <a:r>
              <a:rPr lang="en-US" dirty="0" smtClean="0"/>
              <a:t>Data Cells (defined by the &lt;td&gt; tag)</a:t>
            </a:r>
          </a:p>
          <a:p>
            <a:r>
              <a:rPr lang="en-US" dirty="0" smtClean="0"/>
              <a:t>A &lt;td&gt; and &lt;</a:t>
            </a:r>
            <a:r>
              <a:rPr lang="en-US" dirty="0" err="1" smtClean="0"/>
              <a:t>th</a:t>
            </a:r>
            <a:r>
              <a:rPr lang="en-US" dirty="0" smtClean="0"/>
              <a:t>&gt; tag can contain text, links, images, lists, forms, other tables, etc.</a:t>
            </a:r>
          </a:p>
        </p:txBody>
      </p:sp>
    </p:spTree>
    <p:extLst>
      <p:ext uri="{BB962C8B-B14F-4D97-AF65-F5344CB8AC3E}">
        <p14:creationId xmlns:p14="http://schemas.microsoft.com/office/powerpoint/2010/main" val="123636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40992" y="16042"/>
            <a:ext cx="4874545" cy="6841281"/>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60238" y="2850400"/>
            <a:ext cx="6730117" cy="1930147"/>
          </a:xfrm>
          <a:prstGeom prst="rect">
            <a:avLst/>
          </a:prstGeom>
          <a:ln>
            <a:solidFill>
              <a:schemeClr val="accent1"/>
            </a:solidFill>
          </a:ln>
        </p:spPr>
      </p:pic>
    </p:spTree>
    <p:extLst>
      <p:ext uri="{BB962C8B-B14F-4D97-AF65-F5344CB8AC3E}">
        <p14:creationId xmlns:p14="http://schemas.microsoft.com/office/powerpoint/2010/main" val="56639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
            </a:r>
            <a:r>
              <a:rPr lang="en-US" dirty="0" smtClean="0"/>
              <a:t>Table…Border</a:t>
            </a:r>
            <a:endParaRPr lang="en-US" dirty="0"/>
          </a:p>
        </p:txBody>
      </p:sp>
      <p:sp>
        <p:nvSpPr>
          <p:cNvPr id="3" name="Content Placeholder 2"/>
          <p:cNvSpPr>
            <a:spLocks noGrp="1"/>
          </p:cNvSpPr>
          <p:nvPr>
            <p:ph idx="1"/>
          </p:nvPr>
        </p:nvSpPr>
        <p:spPr/>
        <p:txBody>
          <a:bodyPr/>
          <a:lstStyle/>
          <a:p>
            <a:r>
              <a:rPr lang="en-US" dirty="0"/>
              <a:t>The default layout for a table is borderless (not recognizable in its native state).</a:t>
            </a:r>
          </a:p>
          <a:p>
            <a:pPr lvl="1"/>
            <a:r>
              <a:rPr lang="en-US" dirty="0" smtClean="0"/>
              <a:t>Set the border property in the style attribute for table, td and </a:t>
            </a:r>
            <a:r>
              <a:rPr lang="en-US" dirty="0" err="1" smtClean="0"/>
              <a:t>th.</a:t>
            </a:r>
            <a:endParaRPr lang="en-US" dirty="0" smtClean="0"/>
          </a:p>
          <a:p>
            <a:pPr lvl="1"/>
            <a:r>
              <a:rPr lang="en-US" dirty="0" smtClean="0"/>
              <a:t>style=“border: 1px solid black;”</a:t>
            </a:r>
            <a:endParaRPr lang="en-US" dirty="0"/>
          </a:p>
        </p:txBody>
      </p:sp>
      <p:pic>
        <p:nvPicPr>
          <p:cNvPr id="4" name="Picture 3"/>
          <p:cNvPicPr>
            <a:picLocks noChangeAspect="1"/>
          </p:cNvPicPr>
          <p:nvPr/>
        </p:nvPicPr>
        <p:blipFill>
          <a:blip r:embed="rId2"/>
          <a:stretch>
            <a:fillRect/>
          </a:stretch>
        </p:blipFill>
        <p:spPr>
          <a:xfrm>
            <a:off x="1524612" y="3649077"/>
            <a:ext cx="6902112" cy="2110038"/>
          </a:xfrm>
          <a:prstGeom prst="rect">
            <a:avLst/>
          </a:prstGeom>
          <a:ln>
            <a:solidFill>
              <a:schemeClr val="accent1"/>
            </a:solidFill>
          </a:ln>
        </p:spPr>
      </p:pic>
    </p:spTree>
    <p:extLst>
      <p:ext uri="{BB962C8B-B14F-4D97-AF65-F5344CB8AC3E}">
        <p14:creationId xmlns:p14="http://schemas.microsoft.com/office/powerpoint/2010/main" val="89922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of an HTML Document</a:t>
            </a:r>
            <a:endParaRPr lang="en-US" dirty="0"/>
          </a:p>
        </p:txBody>
      </p:sp>
      <p:sp>
        <p:nvSpPr>
          <p:cNvPr id="3" name="Content Placeholder 2"/>
          <p:cNvSpPr>
            <a:spLocks noGrp="1"/>
          </p:cNvSpPr>
          <p:nvPr>
            <p:ph idx="1"/>
          </p:nvPr>
        </p:nvSpPr>
        <p:spPr>
          <a:xfrm>
            <a:off x="986092" y="1424319"/>
            <a:ext cx="8596668" cy="4192085"/>
          </a:xfrm>
        </p:spPr>
        <p:txBody>
          <a:bodyPr>
            <a:normAutofit lnSpcReduction="10000"/>
          </a:bodyPr>
          <a:lstStyle/>
          <a:p>
            <a:r>
              <a:rPr lang="en-US" dirty="0" smtClean="0">
                <a:latin typeface="Georgia" panose="02040502050405020303" pitchFamily="18" charset="0"/>
              </a:rPr>
              <a:t>The HEAD section of an HTML document is like the front matter of the book. It where the information about the document goes. The meta information that describes things about the document that support how it is rendered, how it is navigated, how it is assembled and otherwise how the document works.</a:t>
            </a:r>
          </a:p>
          <a:p>
            <a:r>
              <a:rPr lang="en-US" dirty="0" smtClean="0">
                <a:latin typeface="Georgia" panose="02040502050405020303" pitchFamily="18" charset="0"/>
              </a:rPr>
              <a:t>The HEAD of an HTML document is where information such as the document’s title, can be placed.</a:t>
            </a:r>
          </a:p>
          <a:p>
            <a:r>
              <a:rPr lang="en-US" dirty="0" smtClean="0">
                <a:latin typeface="Georgia" panose="02040502050405020303" pitchFamily="18" charset="0"/>
              </a:rPr>
              <a:t>The region associated with the head of a document should be declared using the following HTML tags:</a:t>
            </a:r>
            <a:endParaRPr lang="en-US" dirty="0">
              <a:latin typeface="Georgia" panose="02040502050405020303" pitchFamily="18" charset="0"/>
            </a:endParaRPr>
          </a:p>
          <a:p>
            <a:pPr marL="457200" lvl="1" indent="0">
              <a:buNone/>
            </a:pPr>
            <a:r>
              <a:rPr lang="en-US" dirty="0">
                <a:latin typeface="Georgia" panose="02040502050405020303" pitchFamily="18" charset="0"/>
              </a:rPr>
              <a:t>&lt;head&gt;</a:t>
            </a:r>
          </a:p>
          <a:p>
            <a:pPr marL="457200" lvl="1" indent="0">
              <a:buNone/>
            </a:pPr>
            <a:r>
              <a:rPr lang="en-US" dirty="0">
                <a:latin typeface="Georgia" panose="02040502050405020303" pitchFamily="18" charset="0"/>
              </a:rPr>
              <a:t>	Should appear after the &lt;html&gt; definition.</a:t>
            </a:r>
          </a:p>
          <a:p>
            <a:pPr marL="457200" lvl="1" indent="0">
              <a:buNone/>
            </a:pPr>
            <a:r>
              <a:rPr lang="en-US" dirty="0">
                <a:latin typeface="Georgia" panose="02040502050405020303" pitchFamily="18" charset="0"/>
              </a:rPr>
              <a:t>&lt;/</a:t>
            </a:r>
            <a:r>
              <a:rPr lang="en-US" dirty="0" smtClean="0">
                <a:latin typeface="Georgia" panose="02040502050405020303" pitchFamily="18" charset="0"/>
              </a:rPr>
              <a:t>head&gt;</a:t>
            </a:r>
            <a:endParaRPr lang="en-US" dirty="0">
              <a:latin typeface="Georgia" panose="02040502050405020303" pitchFamily="18" charset="0"/>
            </a:endParaRPr>
          </a:p>
          <a:p>
            <a:pPr marL="457200" lvl="1" indent="0">
              <a:buNone/>
            </a:pPr>
            <a:r>
              <a:rPr lang="en-US" dirty="0">
                <a:latin typeface="Georgia" panose="02040502050405020303" pitchFamily="18" charset="0"/>
              </a:rPr>
              <a:t>	Should appear after any header </a:t>
            </a:r>
            <a:r>
              <a:rPr lang="en-US" dirty="0" smtClean="0">
                <a:latin typeface="Georgia" panose="02040502050405020303" pitchFamily="18" charset="0"/>
              </a:rPr>
              <a:t>text</a:t>
            </a:r>
            <a:endParaRPr lang="en-US" dirty="0">
              <a:latin typeface="Georgia" panose="02040502050405020303" pitchFamily="18" charset="0"/>
            </a:endParaRPr>
          </a:p>
        </p:txBody>
      </p:sp>
    </p:spTree>
    <p:extLst>
      <p:ext uri="{BB962C8B-B14F-4D97-AF65-F5344CB8AC3E}">
        <p14:creationId xmlns:p14="http://schemas.microsoft.com/office/powerpoint/2010/main" val="294549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Table…</a:t>
            </a:r>
          </a:p>
        </p:txBody>
      </p:sp>
      <p:sp>
        <p:nvSpPr>
          <p:cNvPr id="3" name="Content Placeholder 2"/>
          <p:cNvSpPr>
            <a:spLocks noGrp="1"/>
          </p:cNvSpPr>
          <p:nvPr>
            <p:ph idx="1"/>
          </p:nvPr>
        </p:nvSpPr>
        <p:spPr/>
        <p:txBody>
          <a:bodyPr/>
          <a:lstStyle/>
          <a:p>
            <a:r>
              <a:rPr lang="en-US" dirty="0" smtClean="0"/>
              <a:t>By default, each of table elements (cells) has its own border rather than sharing borders with the elements in the next room.</a:t>
            </a:r>
          </a:p>
          <a:p>
            <a:r>
              <a:rPr lang="en-US" dirty="0" smtClean="0"/>
              <a:t>To avoid that one can use the border-collapse property in the table’s style attribute and set it to collapse.</a:t>
            </a:r>
          </a:p>
          <a:p>
            <a:pPr lvl="1"/>
            <a:r>
              <a:rPr lang="en-US" dirty="0" smtClean="0"/>
              <a:t>style=“border-collapse: collapse” (separate is the default)</a:t>
            </a:r>
            <a:endParaRPr lang="en-US" dirty="0"/>
          </a:p>
        </p:txBody>
      </p:sp>
      <p:pic>
        <p:nvPicPr>
          <p:cNvPr id="4" name="Picture 3"/>
          <p:cNvPicPr>
            <a:picLocks noChangeAspect="1"/>
          </p:cNvPicPr>
          <p:nvPr/>
        </p:nvPicPr>
        <p:blipFill>
          <a:blip r:embed="rId2"/>
          <a:stretch>
            <a:fillRect/>
          </a:stretch>
        </p:blipFill>
        <p:spPr>
          <a:xfrm>
            <a:off x="1261549" y="4127173"/>
            <a:ext cx="7428237" cy="2144378"/>
          </a:xfrm>
          <a:prstGeom prst="rect">
            <a:avLst/>
          </a:prstGeom>
          <a:ln>
            <a:solidFill>
              <a:schemeClr val="accent1"/>
            </a:solidFill>
          </a:ln>
        </p:spPr>
      </p:pic>
    </p:spTree>
    <p:extLst>
      <p:ext uri="{BB962C8B-B14F-4D97-AF65-F5344CB8AC3E}">
        <p14:creationId xmlns:p14="http://schemas.microsoft.com/office/powerpoint/2010/main" val="225492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HTML…</a:t>
            </a:r>
            <a:endParaRPr lang="en-US" dirty="0"/>
          </a:p>
        </p:txBody>
      </p:sp>
      <p:sp>
        <p:nvSpPr>
          <p:cNvPr id="3" name="Content Placeholder 2"/>
          <p:cNvSpPr>
            <a:spLocks noGrp="1"/>
          </p:cNvSpPr>
          <p:nvPr>
            <p:ph idx="1"/>
          </p:nvPr>
        </p:nvSpPr>
        <p:spPr/>
        <p:txBody>
          <a:bodyPr/>
          <a:lstStyle/>
          <a:p>
            <a:r>
              <a:rPr lang="en-US" dirty="0" smtClean="0"/>
              <a:t>Caption of a table can be set to be displayed at the top or bottom of a page. This can be achieved using the caption-side property inside the style attribute of the caption tag and set it to bottom;</a:t>
            </a:r>
          </a:p>
          <a:p>
            <a:pPr lvl="1"/>
            <a:r>
              <a:rPr lang="en-US" dirty="0"/>
              <a:t>style</a:t>
            </a:r>
            <a:r>
              <a:rPr lang="en-US" dirty="0" smtClean="0"/>
              <a:t>=“caption-side: bottom” (top </a:t>
            </a:r>
            <a:r>
              <a:rPr lang="en-US" dirty="0"/>
              <a:t>is the default)</a:t>
            </a:r>
          </a:p>
          <a:p>
            <a:endParaRPr lang="en-US" dirty="0"/>
          </a:p>
        </p:txBody>
      </p:sp>
      <p:pic>
        <p:nvPicPr>
          <p:cNvPr id="4" name="Picture 3"/>
          <p:cNvPicPr>
            <a:picLocks noChangeAspect="1"/>
          </p:cNvPicPr>
          <p:nvPr/>
        </p:nvPicPr>
        <p:blipFill>
          <a:blip r:embed="rId2"/>
          <a:stretch>
            <a:fillRect/>
          </a:stretch>
        </p:blipFill>
        <p:spPr>
          <a:xfrm>
            <a:off x="1058963" y="3528009"/>
            <a:ext cx="7833409" cy="2215065"/>
          </a:xfrm>
          <a:prstGeom prst="rect">
            <a:avLst/>
          </a:prstGeom>
          <a:ln>
            <a:solidFill>
              <a:schemeClr val="accent1"/>
            </a:solidFill>
          </a:ln>
        </p:spPr>
      </p:pic>
    </p:spTree>
    <p:extLst>
      <p:ext uri="{BB962C8B-B14F-4D97-AF65-F5344CB8AC3E}">
        <p14:creationId xmlns:p14="http://schemas.microsoft.com/office/powerpoint/2010/main" val="159982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HTML…</a:t>
            </a:r>
            <a:endParaRPr lang="en-US" dirty="0"/>
          </a:p>
        </p:txBody>
      </p:sp>
      <p:sp>
        <p:nvSpPr>
          <p:cNvPr id="3" name="Content Placeholder 2"/>
          <p:cNvSpPr>
            <a:spLocks noGrp="1"/>
          </p:cNvSpPr>
          <p:nvPr>
            <p:ph idx="1"/>
          </p:nvPr>
        </p:nvSpPr>
        <p:spPr/>
        <p:txBody>
          <a:bodyPr/>
          <a:lstStyle/>
          <a:p>
            <a:r>
              <a:rPr lang="en-US" dirty="0" smtClean="0"/>
              <a:t>Before HTML5, spacing between a border of a cell and its content can be modified by using </a:t>
            </a:r>
            <a:r>
              <a:rPr lang="en-US" dirty="0" err="1" smtClean="0"/>
              <a:t>cellpadding</a:t>
            </a:r>
            <a:r>
              <a:rPr lang="en-US" dirty="0" smtClean="0"/>
              <a:t>, and the spacing between neighboring cell borders can be modified using </a:t>
            </a:r>
            <a:r>
              <a:rPr lang="en-US" dirty="0" err="1" smtClean="0"/>
              <a:t>cellspacing</a:t>
            </a:r>
            <a:r>
              <a:rPr lang="en-US" dirty="0" smtClean="0"/>
              <a:t>. These properties are now obsolete.</a:t>
            </a:r>
          </a:p>
          <a:p>
            <a:r>
              <a:rPr lang="en-US" dirty="0" smtClean="0"/>
              <a:t>In HTML5, spacing can be achieved by using the padding property inside the style attribute of the &lt;td&gt; or &lt;table&gt; element and set it to some value in pixel. </a:t>
            </a:r>
          </a:p>
          <a:p>
            <a:pPr lvl="1"/>
            <a:r>
              <a:rPr lang="en-US" dirty="0" smtClean="0"/>
              <a:t>Example: style</a:t>
            </a:r>
            <a:r>
              <a:rPr lang="en-US" dirty="0"/>
              <a:t>=“padding: 5px;” (top is the default)</a:t>
            </a:r>
            <a:endParaRPr lang="en-US" dirty="0" smtClean="0"/>
          </a:p>
          <a:p>
            <a:pPr lvl="1"/>
            <a:endParaRPr lang="en-US" dirty="0"/>
          </a:p>
        </p:txBody>
      </p:sp>
      <p:pic>
        <p:nvPicPr>
          <p:cNvPr id="5" name="Picture 4"/>
          <p:cNvPicPr>
            <a:picLocks noChangeAspect="1"/>
          </p:cNvPicPr>
          <p:nvPr/>
        </p:nvPicPr>
        <p:blipFill>
          <a:blip r:embed="rId2"/>
          <a:stretch>
            <a:fillRect/>
          </a:stretch>
        </p:blipFill>
        <p:spPr>
          <a:xfrm>
            <a:off x="1968769" y="4502734"/>
            <a:ext cx="6013797" cy="1954214"/>
          </a:xfrm>
          <a:prstGeom prst="rect">
            <a:avLst/>
          </a:prstGeom>
          <a:ln>
            <a:solidFill>
              <a:schemeClr val="accent1"/>
            </a:solidFill>
          </a:ln>
        </p:spPr>
      </p:pic>
    </p:spTree>
    <p:extLst>
      <p:ext uri="{BB962C8B-B14F-4D97-AF65-F5344CB8AC3E}">
        <p14:creationId xmlns:p14="http://schemas.microsoft.com/office/powerpoint/2010/main" val="112275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r>
              <a:rPr lang="en-US" dirty="0" smtClean="0"/>
              <a:t>The </a:t>
            </a:r>
            <a:r>
              <a:rPr lang="en-US" dirty="0"/>
              <a:t>spacing between cells can be modified by using the border-spacing </a:t>
            </a:r>
            <a:r>
              <a:rPr lang="en-US" dirty="0" smtClean="0"/>
              <a:t>property </a:t>
            </a:r>
            <a:r>
              <a:rPr lang="en-US" dirty="0"/>
              <a:t>on the </a:t>
            </a:r>
            <a:r>
              <a:rPr lang="en-US" dirty="0" smtClean="0"/>
              <a:t>table’s style attribute </a:t>
            </a:r>
            <a:r>
              <a:rPr lang="en-US" dirty="0"/>
              <a:t>which is set in pixels too</a:t>
            </a:r>
            <a:r>
              <a:rPr lang="en-US" dirty="0" smtClean="0"/>
              <a:t>.</a:t>
            </a:r>
          </a:p>
          <a:p>
            <a:pPr lvl="1"/>
            <a:r>
              <a:rPr lang="en-US" dirty="0" smtClean="0"/>
              <a:t>For this to work the border-collapse property of the style attribute of the table should be set to separate.</a:t>
            </a:r>
            <a:endParaRPr lang="en-US" dirty="0"/>
          </a:p>
          <a:p>
            <a:pPr lvl="1"/>
            <a:r>
              <a:rPr lang="en-US" dirty="0"/>
              <a:t>Example: style</a:t>
            </a:r>
            <a:r>
              <a:rPr lang="en-US" dirty="0" smtClean="0"/>
              <a:t>=“</a:t>
            </a:r>
            <a:r>
              <a:rPr lang="en-US" dirty="0"/>
              <a:t>border-collapse: separate; </a:t>
            </a:r>
            <a:r>
              <a:rPr lang="en-US" dirty="0" smtClean="0"/>
              <a:t>border-spacing: 20px;”</a:t>
            </a:r>
            <a:endParaRPr lang="en-US" dirty="0"/>
          </a:p>
        </p:txBody>
      </p:sp>
      <p:pic>
        <p:nvPicPr>
          <p:cNvPr id="4" name="Picture 3"/>
          <p:cNvPicPr>
            <a:picLocks noChangeAspect="1"/>
          </p:cNvPicPr>
          <p:nvPr/>
        </p:nvPicPr>
        <p:blipFill>
          <a:blip r:embed="rId2"/>
          <a:stretch>
            <a:fillRect/>
          </a:stretch>
        </p:blipFill>
        <p:spPr>
          <a:xfrm>
            <a:off x="2179220" y="3777916"/>
            <a:ext cx="6229350" cy="3048000"/>
          </a:xfrm>
          <a:prstGeom prst="rect">
            <a:avLst/>
          </a:prstGeom>
          <a:ln>
            <a:solidFill>
              <a:schemeClr val="accent1"/>
            </a:solidFill>
          </a:ln>
        </p:spPr>
      </p:pic>
    </p:spTree>
    <p:extLst>
      <p:ext uri="{BB962C8B-B14F-4D97-AF65-F5344CB8AC3E}">
        <p14:creationId xmlns:p14="http://schemas.microsoft.com/office/powerpoint/2010/main" val="11952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r>
              <a:rPr lang="en-US" dirty="0" smtClean="0"/>
              <a:t>Table cells that span more than one row or more than one column can be achieved through the </a:t>
            </a:r>
            <a:r>
              <a:rPr lang="en-US" dirty="0" err="1" smtClean="0"/>
              <a:t>rowspan</a:t>
            </a:r>
            <a:r>
              <a:rPr lang="en-US" dirty="0" smtClean="0"/>
              <a:t> and </a:t>
            </a:r>
            <a:r>
              <a:rPr lang="en-US" dirty="0" err="1" smtClean="0"/>
              <a:t>colspan</a:t>
            </a:r>
            <a:r>
              <a:rPr lang="en-US" dirty="0" smtClean="0"/>
              <a:t> attributes respectively.</a:t>
            </a:r>
            <a:endParaRPr lang="en-US" dirty="0"/>
          </a:p>
        </p:txBody>
      </p:sp>
      <p:pic>
        <p:nvPicPr>
          <p:cNvPr id="4" name="Picture 3"/>
          <p:cNvPicPr>
            <a:picLocks noChangeAspect="1"/>
          </p:cNvPicPr>
          <p:nvPr/>
        </p:nvPicPr>
        <p:blipFill>
          <a:blip r:embed="rId2"/>
          <a:stretch>
            <a:fillRect/>
          </a:stretch>
        </p:blipFill>
        <p:spPr>
          <a:xfrm>
            <a:off x="7396994" y="5997346"/>
            <a:ext cx="5399935" cy="906372"/>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89214" y="3043101"/>
            <a:ext cx="7391400" cy="2705100"/>
          </a:xfrm>
          <a:prstGeom prst="rect">
            <a:avLst/>
          </a:prstGeom>
          <a:ln>
            <a:solidFill>
              <a:schemeClr val="accent1"/>
            </a:solidFill>
          </a:ln>
        </p:spPr>
      </p:pic>
    </p:spTree>
    <p:extLst>
      <p:ext uri="{BB962C8B-B14F-4D97-AF65-F5344CB8AC3E}">
        <p14:creationId xmlns:p14="http://schemas.microsoft.com/office/powerpoint/2010/main" val="96256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57509" y="2249940"/>
            <a:ext cx="7419975" cy="322897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7589111" y="5079985"/>
            <a:ext cx="3679988" cy="1360307"/>
          </a:xfrm>
          <a:prstGeom prst="rect">
            <a:avLst/>
          </a:prstGeom>
          <a:ln>
            <a:solidFill>
              <a:schemeClr val="accent1"/>
            </a:solidFill>
          </a:ln>
        </p:spPr>
      </p:pic>
    </p:spTree>
    <p:extLst>
      <p:ext uri="{BB962C8B-B14F-4D97-AF65-F5344CB8AC3E}">
        <p14:creationId xmlns:p14="http://schemas.microsoft.com/office/powerpoint/2010/main" val="277543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r>
              <a:rPr lang="en-US" dirty="0" smtClean="0"/>
              <a:t>Using the &lt;</a:t>
            </a:r>
            <a:r>
              <a:rPr lang="en-US" dirty="0" err="1" smtClean="0"/>
              <a:t>colgroup</a:t>
            </a:r>
            <a:r>
              <a:rPr lang="en-US" dirty="0" smtClean="0"/>
              <a:t>&gt; and &lt;col&gt; elements you can apply styles to columns and group of columns in your tables.</a:t>
            </a:r>
          </a:p>
          <a:p>
            <a:r>
              <a:rPr lang="en-US" dirty="0" smtClean="0"/>
              <a:t>The &lt;</a:t>
            </a:r>
            <a:r>
              <a:rPr lang="en-US" dirty="0" err="1" smtClean="0"/>
              <a:t>colgroup</a:t>
            </a:r>
            <a:r>
              <a:rPr lang="en-US" dirty="0" smtClean="0"/>
              <a:t>&gt; element must always go after the caption element if there are any and before any &lt;</a:t>
            </a:r>
            <a:r>
              <a:rPr lang="en-US" dirty="0" err="1" smtClean="0"/>
              <a:t>thead</a:t>
            </a:r>
            <a:r>
              <a:rPr lang="en-US" dirty="0" smtClean="0"/>
              <a:t>&gt;, &lt;</a:t>
            </a:r>
            <a:r>
              <a:rPr lang="en-US" dirty="0" err="1" smtClean="0"/>
              <a:t>tbody</a:t>
            </a:r>
            <a:r>
              <a:rPr lang="en-US" dirty="0" smtClean="0"/>
              <a:t>&gt;, &lt;</a:t>
            </a:r>
            <a:r>
              <a:rPr lang="en-US" dirty="0" err="1" smtClean="0"/>
              <a:t>tfoot</a:t>
            </a:r>
            <a:r>
              <a:rPr lang="en-US" dirty="0" smtClean="0"/>
              <a:t>&gt; or &lt;</a:t>
            </a:r>
            <a:r>
              <a:rPr lang="en-US" dirty="0" err="1" smtClean="0"/>
              <a:t>tr</a:t>
            </a:r>
            <a:r>
              <a:rPr lang="en-US" dirty="0" smtClean="0"/>
              <a:t>&gt; elements.</a:t>
            </a:r>
            <a:endParaRPr lang="en-US" dirty="0"/>
          </a:p>
        </p:txBody>
      </p:sp>
    </p:spTree>
    <p:extLst>
      <p:ext uri="{BB962C8B-B14F-4D97-AF65-F5344CB8AC3E}">
        <p14:creationId xmlns:p14="http://schemas.microsoft.com/office/powerpoint/2010/main" val="14208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399219" y="189035"/>
            <a:ext cx="5749565" cy="216193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68771" y="1930400"/>
            <a:ext cx="4591987" cy="4862104"/>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5082370" y="2691159"/>
            <a:ext cx="5216661" cy="4060196"/>
          </a:xfrm>
          <a:prstGeom prst="rect">
            <a:avLst/>
          </a:prstGeom>
          <a:ln>
            <a:solidFill>
              <a:schemeClr val="accent1"/>
            </a:solidFill>
          </a:ln>
        </p:spPr>
      </p:pic>
    </p:spTree>
    <p:extLst>
      <p:ext uri="{BB962C8B-B14F-4D97-AF65-F5344CB8AC3E}">
        <p14:creationId xmlns:p14="http://schemas.microsoft.com/office/powerpoint/2010/main" val="41778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1361" y="5089960"/>
            <a:ext cx="4705350" cy="1790700"/>
          </a:xfrm>
          <a:prstGeom prst="rect">
            <a:avLst/>
          </a:prstGeom>
          <a:ln>
            <a:solidFill>
              <a:schemeClr val="accent1"/>
            </a:solidFill>
          </a:ln>
        </p:spPr>
      </p:pic>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a:xfrm>
            <a:off x="677334" y="2160589"/>
            <a:ext cx="3753404" cy="3880773"/>
          </a:xfrm>
        </p:spPr>
        <p:txBody>
          <a:bodyPr/>
          <a:lstStyle/>
          <a:p>
            <a:r>
              <a:rPr lang="en-US" dirty="0" smtClean="0"/>
              <a:t>The </a:t>
            </a:r>
            <a:r>
              <a:rPr lang="en-US" b="1" dirty="0" smtClean="0"/>
              <a:t>span</a:t>
            </a:r>
            <a:r>
              <a:rPr lang="en-US" dirty="0" smtClean="0"/>
              <a:t> attribute on the &lt;col&gt; element allows you to represent more than one adjacent columns.</a:t>
            </a:r>
            <a:endParaRPr lang="en-US" dirty="0"/>
          </a:p>
        </p:txBody>
      </p:sp>
      <p:pic>
        <p:nvPicPr>
          <p:cNvPr id="4" name="Picture 3"/>
          <p:cNvPicPr>
            <a:picLocks noChangeAspect="1"/>
          </p:cNvPicPr>
          <p:nvPr/>
        </p:nvPicPr>
        <p:blipFill>
          <a:blip r:embed="rId3"/>
          <a:stretch>
            <a:fillRect/>
          </a:stretch>
        </p:blipFill>
        <p:spPr>
          <a:xfrm>
            <a:off x="4029686" y="125497"/>
            <a:ext cx="5707872" cy="4964463"/>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7235652" y="3308433"/>
            <a:ext cx="4822904" cy="3549567"/>
          </a:xfrm>
          <a:prstGeom prst="rect">
            <a:avLst/>
          </a:prstGeom>
          <a:ln>
            <a:solidFill>
              <a:schemeClr val="accent1"/>
            </a:solidFill>
          </a:ln>
        </p:spPr>
      </p:pic>
    </p:spTree>
    <p:extLst>
      <p:ext uri="{BB962C8B-B14F-4D97-AF65-F5344CB8AC3E}">
        <p14:creationId xmlns:p14="http://schemas.microsoft.com/office/powerpoint/2010/main" val="50560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br>
              <a:rPr lang="en-US" dirty="0" smtClean="0"/>
            </a:br>
            <a:r>
              <a:rPr lang="en-US" dirty="0" smtClean="0"/>
              <a:t>&gt; Semantic Parts</a:t>
            </a:r>
            <a:endParaRPr lang="en-US" dirty="0"/>
          </a:p>
        </p:txBody>
      </p:sp>
      <p:sp>
        <p:nvSpPr>
          <p:cNvPr id="3" name="Content Placeholder 2"/>
          <p:cNvSpPr>
            <a:spLocks noGrp="1"/>
          </p:cNvSpPr>
          <p:nvPr>
            <p:ph idx="1"/>
          </p:nvPr>
        </p:nvSpPr>
        <p:spPr/>
        <p:txBody>
          <a:bodyPr/>
          <a:lstStyle/>
          <a:p>
            <a:r>
              <a:rPr lang="en-US" dirty="0" smtClean="0"/>
              <a:t>For most part, semantic table tags have no presentation meaning, except the &lt;</a:t>
            </a:r>
            <a:r>
              <a:rPr lang="en-US" dirty="0" err="1" smtClean="0"/>
              <a:t>tfoot</a:t>
            </a:r>
            <a:r>
              <a:rPr lang="en-US" dirty="0" smtClean="0"/>
              <a:t>&gt; element always end up at the bottom of the table. They are sectioning elements.</a:t>
            </a:r>
          </a:p>
          <a:p>
            <a:pPr lvl="1"/>
            <a:r>
              <a:rPr lang="en-US" b="1" dirty="0" smtClean="0"/>
              <a:t>&lt;</a:t>
            </a:r>
            <a:r>
              <a:rPr lang="en-US" b="1" dirty="0" err="1" smtClean="0"/>
              <a:t>thead</a:t>
            </a:r>
            <a:r>
              <a:rPr lang="en-US" b="1" dirty="0" smtClean="0"/>
              <a:t>&gt;</a:t>
            </a:r>
            <a:r>
              <a:rPr lang="en-US" dirty="0" smtClean="0"/>
              <a:t>: The </a:t>
            </a:r>
            <a:r>
              <a:rPr lang="en-US" dirty="0" err="1" smtClean="0"/>
              <a:t>thead</a:t>
            </a:r>
            <a:r>
              <a:rPr lang="en-US" dirty="0" smtClean="0"/>
              <a:t> element should be the first element in a table after a caption if there is a caption.</a:t>
            </a:r>
          </a:p>
          <a:p>
            <a:pPr lvl="1"/>
            <a:r>
              <a:rPr lang="en-US" b="1" dirty="0" smtClean="0"/>
              <a:t>&lt;</a:t>
            </a:r>
            <a:r>
              <a:rPr lang="en-US" b="1" dirty="0" err="1" smtClean="0"/>
              <a:t>tfoot</a:t>
            </a:r>
            <a:r>
              <a:rPr lang="en-US" b="1" dirty="0" smtClean="0"/>
              <a:t>&gt;</a:t>
            </a:r>
            <a:r>
              <a:rPr lang="en-US" dirty="0" smtClean="0"/>
              <a:t>: can be at the top of the body or the bottom. Have a presentation meaning, that it always end up at the bottom.</a:t>
            </a:r>
          </a:p>
          <a:p>
            <a:pPr lvl="1"/>
            <a:r>
              <a:rPr lang="en-US" b="1" dirty="0" smtClean="0"/>
              <a:t>&lt;</a:t>
            </a:r>
            <a:r>
              <a:rPr lang="en-US" b="1" dirty="0" err="1" smtClean="0"/>
              <a:t>tbody</a:t>
            </a:r>
            <a:r>
              <a:rPr lang="en-US" b="1" dirty="0" smtClean="0"/>
              <a:t>&gt;</a:t>
            </a:r>
            <a:r>
              <a:rPr lang="en-US" dirty="0" smtClean="0"/>
              <a:t>: can be anywhere after the &lt;</a:t>
            </a:r>
            <a:r>
              <a:rPr lang="en-US" dirty="0" err="1" smtClean="0"/>
              <a:t>thead</a:t>
            </a:r>
            <a:r>
              <a:rPr lang="en-US" dirty="0" smtClean="0"/>
              <a:t>&gt;</a:t>
            </a:r>
            <a:endParaRPr lang="en-US" dirty="0"/>
          </a:p>
        </p:txBody>
      </p:sp>
    </p:spTree>
    <p:extLst>
      <p:ext uri="{BB962C8B-B14F-4D97-AF65-F5344CB8AC3E}">
        <p14:creationId xmlns:p14="http://schemas.microsoft.com/office/powerpoint/2010/main" val="378182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of an HTML Document</a:t>
            </a:r>
            <a:endParaRPr lang="en-US" dirty="0"/>
          </a:p>
        </p:txBody>
      </p:sp>
      <p:sp>
        <p:nvSpPr>
          <p:cNvPr id="3" name="Content Placeholder 2"/>
          <p:cNvSpPr>
            <a:spLocks noGrp="1"/>
          </p:cNvSpPr>
          <p:nvPr>
            <p:ph idx="1"/>
          </p:nvPr>
        </p:nvSpPr>
        <p:spPr>
          <a:xfrm>
            <a:off x="1104900" y="1595105"/>
            <a:ext cx="8596668" cy="4192085"/>
          </a:xfrm>
        </p:spPr>
        <p:txBody>
          <a:bodyPr>
            <a:normAutofit/>
          </a:bodyPr>
          <a:lstStyle/>
          <a:p>
            <a:r>
              <a:rPr lang="en-US" dirty="0" smtClean="0">
                <a:latin typeface="Georgia" panose="02040502050405020303" pitchFamily="18" charset="0"/>
              </a:rPr>
              <a:t>A typical entry in the HEAD of a document would be:</a:t>
            </a:r>
          </a:p>
          <a:p>
            <a:pPr marL="0" indent="0">
              <a:buNone/>
            </a:pPr>
            <a:r>
              <a:rPr lang="en-US" dirty="0">
                <a:latin typeface="Georgia" panose="02040502050405020303" pitchFamily="18" charset="0"/>
              </a:rPr>
              <a:t>	</a:t>
            </a:r>
            <a:r>
              <a:rPr lang="en-US" dirty="0" smtClean="0">
                <a:latin typeface="Georgia" panose="02040502050405020303" pitchFamily="18" charset="0"/>
              </a:rPr>
              <a:t>&lt;title&gt;</a:t>
            </a:r>
          </a:p>
          <a:p>
            <a:pPr marL="0" indent="0">
              <a:buNone/>
            </a:pPr>
            <a:r>
              <a:rPr lang="en-US" dirty="0">
                <a:latin typeface="Georgia" panose="02040502050405020303" pitchFamily="18" charset="0"/>
              </a:rPr>
              <a:t>	</a:t>
            </a:r>
            <a:r>
              <a:rPr lang="en-US" dirty="0" smtClean="0">
                <a:latin typeface="Georgia" panose="02040502050405020303" pitchFamily="18" charset="0"/>
              </a:rPr>
              <a:t>	Title of the document</a:t>
            </a:r>
          </a:p>
          <a:p>
            <a:pPr marL="0" indent="0">
              <a:buNone/>
            </a:pPr>
            <a:r>
              <a:rPr lang="en-US" dirty="0" smtClean="0">
                <a:latin typeface="Georgia" panose="02040502050405020303" pitchFamily="18" charset="0"/>
              </a:rPr>
              <a:t>	&lt;/title&gt;</a:t>
            </a:r>
          </a:p>
          <a:p>
            <a:endParaRPr lang="en-US" dirty="0" smtClean="0">
              <a:latin typeface="Georgia" panose="02040502050405020303" pitchFamily="18" charset="0"/>
            </a:endParaRPr>
          </a:p>
        </p:txBody>
      </p:sp>
    </p:spTree>
    <p:extLst>
      <p:ext uri="{BB962C8B-B14F-4D97-AF65-F5344CB8AC3E}">
        <p14:creationId xmlns:p14="http://schemas.microsoft.com/office/powerpoint/2010/main" val="44402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br>
              <a:rPr lang="en-US" dirty="0" smtClean="0"/>
            </a:br>
            <a:r>
              <a:rPr lang="en-US" dirty="0" smtClean="0"/>
              <a:t>&gt; Semantic Parts…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85860" y="192510"/>
            <a:ext cx="3867149" cy="647003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77333" y="2672225"/>
            <a:ext cx="5453585" cy="2076238"/>
          </a:xfrm>
          <a:prstGeom prst="rect">
            <a:avLst/>
          </a:prstGeom>
          <a:ln>
            <a:solidFill>
              <a:schemeClr val="accent1"/>
            </a:solidFill>
          </a:ln>
        </p:spPr>
      </p:pic>
    </p:spTree>
    <p:extLst>
      <p:ext uri="{BB962C8B-B14F-4D97-AF65-F5344CB8AC3E}">
        <p14:creationId xmlns:p14="http://schemas.microsoft.com/office/powerpoint/2010/main" val="162512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9:-Use HTMl5 sematic </a:t>
            </a:r>
            <a:br>
              <a:rPr lang="en-US" dirty="0" smtClean="0"/>
            </a:br>
            <a:r>
              <a:rPr lang="en-US" dirty="0" smtClean="0"/>
              <a:t>table elements&lt;</a:t>
            </a:r>
            <a:r>
              <a:rPr lang="en-US" dirty="0" err="1" smtClean="0"/>
              <a:t>thead</a:t>
            </a:r>
            <a:r>
              <a:rPr lang="en-US" dirty="0" smtClean="0"/>
              <a:t>&gt;&lt;</a:t>
            </a:r>
            <a:r>
              <a:rPr lang="en-US" dirty="0" err="1" smtClean="0"/>
              <a:t>tbody</a:t>
            </a:r>
            <a:r>
              <a:rPr lang="en-US" dirty="0" smtClean="0"/>
              <a:t>&gt;&lt;</a:t>
            </a:r>
            <a:r>
              <a:rPr lang="en-US" dirty="0" err="1" smtClean="0"/>
              <a:t>tfoot</a:t>
            </a:r>
            <a:r>
              <a:rPr lang="en-US" dirty="0" smtClean="0"/>
              <a:t>&gt; to create the </a:t>
            </a:r>
            <a:r>
              <a:rPr lang="en-US" dirty="0" err="1" smtClean="0"/>
              <a:t>ff</a:t>
            </a:r>
            <a:endParaRPr lang="en-US" dirty="0"/>
          </a:p>
        </p:txBody>
      </p:sp>
      <p:pic>
        <p:nvPicPr>
          <p:cNvPr id="4" name="Content Placeholder 3"/>
          <p:cNvPicPr>
            <a:picLocks noGrp="1" noChangeAspect="1"/>
          </p:cNvPicPr>
          <p:nvPr>
            <p:ph idx="1"/>
          </p:nvPr>
        </p:nvPicPr>
        <p:blipFill>
          <a:blip r:embed="rId2"/>
          <a:stretch>
            <a:fillRect/>
          </a:stretch>
        </p:blipFill>
        <p:spPr>
          <a:xfrm>
            <a:off x="2690812" y="1645921"/>
            <a:ext cx="6810375" cy="3140392"/>
          </a:xfrm>
          <a:prstGeom prst="rect">
            <a:avLst/>
          </a:prstGeom>
        </p:spPr>
      </p:pic>
    </p:spTree>
    <p:extLst>
      <p:ext uri="{BB962C8B-B14F-4D97-AF65-F5344CB8AC3E}">
        <p14:creationId xmlns:p14="http://schemas.microsoft.com/office/powerpoint/2010/main" val="3538896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Frames</a:t>
            </a:r>
            <a:endParaRPr lang="en-US" dirty="0"/>
          </a:p>
        </p:txBody>
      </p:sp>
      <p:sp>
        <p:nvSpPr>
          <p:cNvPr id="3" name="Content Placeholder 2"/>
          <p:cNvSpPr>
            <a:spLocks noGrp="1"/>
          </p:cNvSpPr>
          <p:nvPr>
            <p:ph idx="1"/>
          </p:nvPr>
        </p:nvSpPr>
        <p:spPr/>
        <p:txBody>
          <a:bodyPr/>
          <a:lstStyle/>
          <a:p>
            <a:r>
              <a:rPr lang="en-US" dirty="0" smtClean="0"/>
              <a:t>HTML frames helps in displaying more than one HTML document in the same browser window.</a:t>
            </a:r>
          </a:p>
          <a:p>
            <a:r>
              <a:rPr lang="en-US" dirty="0" smtClean="0"/>
              <a:t>Each HTML document is called a frame, and each frame is independent of the other.</a:t>
            </a:r>
          </a:p>
          <a:p>
            <a:r>
              <a:rPr lang="en-US" dirty="0" smtClean="0"/>
              <a:t>There are two distinct versions of HTML frames.</a:t>
            </a:r>
          </a:p>
          <a:p>
            <a:pPr lvl="1"/>
            <a:r>
              <a:rPr lang="en-US" dirty="0" smtClean="0"/>
              <a:t>The legacy HTML Frame (Frameset) (HTML3 and HTML4, now obsolete)</a:t>
            </a:r>
          </a:p>
          <a:p>
            <a:pPr lvl="1"/>
            <a:r>
              <a:rPr lang="en-US" dirty="0" smtClean="0"/>
              <a:t>The </a:t>
            </a:r>
            <a:r>
              <a:rPr lang="en-US" dirty="0" err="1" smtClean="0"/>
              <a:t>iFrame</a:t>
            </a:r>
            <a:r>
              <a:rPr lang="en-US" dirty="0"/>
              <a:t> </a:t>
            </a:r>
            <a:r>
              <a:rPr lang="en-US" dirty="0" smtClean="0"/>
              <a:t>(supported in HTML5)</a:t>
            </a:r>
            <a:endParaRPr lang="en-US" dirty="0"/>
          </a:p>
        </p:txBody>
      </p:sp>
    </p:spTree>
    <p:extLst>
      <p:ext uri="{BB962C8B-B14F-4D97-AF65-F5344CB8AC3E}">
        <p14:creationId xmlns:p14="http://schemas.microsoft.com/office/powerpoint/2010/main" val="85944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a:t>
            </a:r>
            <a:r>
              <a:rPr lang="en-US" dirty="0" smtClean="0"/>
              <a:t>Frames…</a:t>
            </a:r>
            <a:r>
              <a:rPr lang="en-US" dirty="0"/>
              <a:t/>
            </a:r>
            <a:br>
              <a:rPr lang="en-US" dirty="0"/>
            </a:br>
            <a:r>
              <a:rPr lang="en-US" dirty="0"/>
              <a:t>&gt; iframe</a:t>
            </a:r>
          </a:p>
        </p:txBody>
      </p:sp>
      <p:sp>
        <p:nvSpPr>
          <p:cNvPr id="3" name="Content Placeholder 2"/>
          <p:cNvSpPr>
            <a:spLocks noGrp="1"/>
          </p:cNvSpPr>
          <p:nvPr>
            <p:ph idx="1"/>
          </p:nvPr>
        </p:nvSpPr>
        <p:spPr/>
        <p:txBody>
          <a:bodyPr/>
          <a:lstStyle/>
          <a:p>
            <a:r>
              <a:rPr lang="en-US" dirty="0" smtClean="0"/>
              <a:t>The modern version of frames.</a:t>
            </a:r>
          </a:p>
          <a:p>
            <a:r>
              <a:rPr lang="en-US" dirty="0" smtClean="0"/>
              <a:t>More flexible than frameset, and can be styled using CSS.</a:t>
            </a:r>
          </a:p>
          <a:p>
            <a:r>
              <a:rPr lang="en-US" dirty="0" smtClean="0"/>
              <a:t>It is recommended you use </a:t>
            </a:r>
            <a:r>
              <a:rPr lang="en-US" dirty="0" err="1" smtClean="0"/>
              <a:t>iFrame</a:t>
            </a:r>
            <a:r>
              <a:rPr lang="en-US" dirty="0" smtClean="0"/>
              <a:t> for any frames applications you may have now and in the future.</a:t>
            </a:r>
          </a:p>
          <a:p>
            <a:r>
              <a:rPr lang="en-US" dirty="0"/>
              <a:t>The </a:t>
            </a:r>
            <a:r>
              <a:rPr lang="en-US" b="1" dirty="0" err="1" smtClean="0"/>
              <a:t>src</a:t>
            </a:r>
            <a:r>
              <a:rPr lang="en-US" dirty="0" smtClean="0"/>
              <a:t> attribute on iframe allows you in specifying a URL for a resource that you want to open in the frame.</a:t>
            </a:r>
            <a:endParaRPr lang="en-US" dirty="0"/>
          </a:p>
          <a:p>
            <a:endParaRPr lang="en-US" dirty="0"/>
          </a:p>
        </p:txBody>
      </p:sp>
    </p:spTree>
    <p:extLst>
      <p:ext uri="{BB962C8B-B14F-4D97-AF65-F5344CB8AC3E}">
        <p14:creationId xmlns:p14="http://schemas.microsoft.com/office/powerpoint/2010/main" val="154321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Frames…</a:t>
            </a:r>
            <a:br>
              <a:rPr lang="en-US" dirty="0" smtClean="0"/>
            </a:br>
            <a:r>
              <a:rPr lang="en-US" dirty="0" smtClean="0"/>
              <a:t>&gt; iframe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77333" y="2160588"/>
            <a:ext cx="6637695" cy="4528969"/>
          </a:xfrm>
          <a:prstGeom prst="rect">
            <a:avLst/>
          </a:prstGeom>
          <a:ln>
            <a:solidFill>
              <a:schemeClr val="accent1"/>
            </a:solidFill>
          </a:ln>
        </p:spPr>
      </p:pic>
    </p:spTree>
    <p:extLst>
      <p:ext uri="{BB962C8B-B14F-4D97-AF65-F5344CB8AC3E}">
        <p14:creationId xmlns:p14="http://schemas.microsoft.com/office/powerpoint/2010/main" val="408573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a:t>
            </a:r>
            <a:r>
              <a:rPr lang="en-US" dirty="0" smtClean="0"/>
              <a:t>Frames…</a:t>
            </a:r>
            <a:r>
              <a:rPr lang="en-US" dirty="0"/>
              <a:t/>
            </a:r>
            <a:br>
              <a:rPr lang="en-US" dirty="0"/>
            </a:br>
            <a:r>
              <a:rPr lang="en-US" dirty="0"/>
              <a:t>&gt; iframe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7333" y="2160589"/>
            <a:ext cx="7022877" cy="4517902"/>
          </a:xfrm>
          <a:prstGeom prst="rect">
            <a:avLst/>
          </a:prstGeom>
          <a:ln>
            <a:solidFill>
              <a:schemeClr val="accent1"/>
            </a:solidFill>
          </a:ln>
        </p:spPr>
      </p:pic>
    </p:spTree>
    <p:extLst>
      <p:ext uri="{BB962C8B-B14F-4D97-AF65-F5344CB8AC3E}">
        <p14:creationId xmlns:p14="http://schemas.microsoft.com/office/powerpoint/2010/main" val="312363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293223"/>
            <a:ext cx="9980682" cy="5708468"/>
          </a:xfrm>
        </p:spPr>
      </p:pic>
    </p:spTree>
    <p:extLst>
      <p:ext uri="{BB962C8B-B14F-4D97-AF65-F5344CB8AC3E}">
        <p14:creationId xmlns:p14="http://schemas.microsoft.com/office/powerpoint/2010/main" val="63467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1954" name="Rectangle 2"/>
          <p:cNvSpPr>
            <a:spLocks noGrp="1" noChangeArrowheads="1"/>
          </p:cNvSpPr>
          <p:nvPr>
            <p:ph type="ctrTitle"/>
          </p:nvPr>
        </p:nvSpPr>
        <p:spPr>
          <a:xfrm>
            <a:off x="3143250" y="2566989"/>
            <a:ext cx="5761038" cy="636587"/>
          </a:xfrm>
        </p:spPr>
        <p:txBody>
          <a:bodyPr>
            <a:normAutofit fontScale="90000"/>
          </a:bodyPr>
          <a:lstStyle/>
          <a:p>
            <a:pPr>
              <a:defRPr/>
            </a:pPr>
            <a:r>
              <a:rPr lang="en-US" dirty="0" smtClean="0">
                <a:latin typeface="Georgia" panose="02040502050405020303" pitchFamily="18" charset="0"/>
              </a:rPr>
              <a:t>HTML Forms</a:t>
            </a:r>
            <a:endParaRPr lang="bg-BG" dirty="0" smtClean="0">
              <a:latin typeface="Georgia" panose="02040502050405020303" pitchFamily="18" charset="0"/>
            </a:endParaRPr>
          </a:p>
        </p:txBody>
      </p:sp>
      <p:pic>
        <p:nvPicPr>
          <p:cNvPr id="31746" name="Picture 2" descr="http://cdn-www.soyouwanna.com/images/lessons/WebProgAOL01fg01-new.jpg"/>
          <p:cNvPicPr>
            <a:picLocks noChangeAspect="1" noChangeArrowheads="1"/>
          </p:cNvPicPr>
          <p:nvPr/>
        </p:nvPicPr>
        <p:blipFill>
          <a:blip r:embed="rId3" cstate="print"/>
          <a:srcRect/>
          <a:stretch>
            <a:fillRect/>
          </a:stretch>
        </p:blipFill>
        <p:spPr bwMode="auto">
          <a:xfrm rot="4701251">
            <a:off x="4830833" y="3761299"/>
            <a:ext cx="2247900" cy="3067722"/>
          </a:xfrm>
          <a:prstGeom prst="roundRect">
            <a:avLst>
              <a:gd name="adj" fmla="val 5647"/>
            </a:avLst>
          </a:prstGeom>
          <a:solidFill>
            <a:srgbClr val="FFFFFF">
              <a:shade val="85000"/>
            </a:srgbClr>
          </a:solidFill>
          <a:ln>
            <a:noFill/>
          </a:ln>
          <a:effectLst/>
          <a:scene3d>
            <a:camera prst="isometricOffAxis1Right"/>
            <a:lightRig rig="threePt" dir="t"/>
          </a:scene3d>
        </p:spPr>
      </p:pic>
      <p:pic>
        <p:nvPicPr>
          <p:cNvPr id="31748" name="Picture 4" descr="http://www.learn-html-tutorial.com/Images/sol-reg2.gif"/>
          <p:cNvPicPr>
            <a:picLocks noChangeAspect="1" noChangeArrowheads="1"/>
          </p:cNvPicPr>
          <p:nvPr/>
        </p:nvPicPr>
        <p:blipFill>
          <a:blip r:embed="rId4" cstate="print"/>
          <a:srcRect/>
          <a:stretch>
            <a:fillRect/>
          </a:stretch>
        </p:blipFill>
        <p:spPr bwMode="auto">
          <a:xfrm>
            <a:off x="7581900" y="426718"/>
            <a:ext cx="2171700" cy="2316482"/>
          </a:xfrm>
          <a:prstGeom prst="roundRect">
            <a:avLst>
              <a:gd name="adj" fmla="val 6068"/>
            </a:avLst>
          </a:prstGeom>
          <a:solidFill>
            <a:srgbClr val="FFFFFF">
              <a:shade val="85000"/>
            </a:srgbClr>
          </a:solidFill>
          <a:ln>
            <a:noFill/>
          </a:ln>
          <a:effectLst>
            <a:reflection blurRad="12700" stA="38000" endPos="28000" dist="5000" dir="5400000" sy="-100000" algn="bl" rotWithShape="0"/>
          </a:effectLst>
          <a:scene3d>
            <a:camera prst="perspectiveContrastingLeftFacing"/>
            <a:lightRig rig="threePt" dir="t"/>
          </a:scene3d>
        </p:spPr>
      </p:pic>
      <p:pic>
        <p:nvPicPr>
          <p:cNvPr id="31750" name="Picture 6" descr="http://icons2.iconarchive.com/icons/dryicons/aesthetica-2/48/html-page-accept-icon.png"/>
          <p:cNvPicPr>
            <a:picLocks noChangeAspect="1" noChangeArrowheads="1"/>
          </p:cNvPicPr>
          <p:nvPr/>
        </p:nvPicPr>
        <p:blipFill>
          <a:blip r:embed="rId5" cstate="print"/>
          <a:srcRect/>
          <a:stretch>
            <a:fillRect/>
          </a:stretch>
        </p:blipFill>
        <p:spPr bwMode="auto">
          <a:xfrm>
            <a:off x="9067800" y="2590800"/>
            <a:ext cx="457200" cy="457200"/>
          </a:xfrm>
          <a:prstGeom prst="rect">
            <a:avLst/>
          </a:prstGeom>
          <a:noFill/>
        </p:spPr>
      </p:pic>
      <p:pic>
        <p:nvPicPr>
          <p:cNvPr id="31752" name="Picture 8" descr="http://www.iconarchive.com/icons/mart/glaze/128/html-icon.png"/>
          <p:cNvPicPr>
            <a:picLocks noChangeAspect="1" noChangeArrowheads="1"/>
          </p:cNvPicPr>
          <p:nvPr/>
        </p:nvPicPr>
        <p:blipFill>
          <a:blip r:embed="rId6" cstate="print"/>
          <a:srcRect/>
          <a:stretch>
            <a:fillRect/>
          </a:stretch>
        </p:blipFill>
        <p:spPr bwMode="auto">
          <a:xfrm rot="2683012">
            <a:off x="2233695" y="1319295"/>
            <a:ext cx="1219200" cy="1219201"/>
          </a:xfrm>
          <a:prstGeom prst="rect">
            <a:avLst/>
          </a:prstGeom>
          <a:noFill/>
        </p:spPr>
      </p:pic>
    </p:spTree>
    <p:extLst>
      <p:ext uri="{BB962C8B-B14F-4D97-AF65-F5344CB8AC3E}">
        <p14:creationId xmlns:p14="http://schemas.microsoft.com/office/powerpoint/2010/main" val="2344758063"/>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Form</a:t>
            </a:r>
            <a:endParaRPr lang="en-US" dirty="0"/>
          </a:p>
        </p:txBody>
      </p:sp>
      <p:sp>
        <p:nvSpPr>
          <p:cNvPr id="3" name="Content Placeholder 2"/>
          <p:cNvSpPr>
            <a:spLocks noGrp="1"/>
          </p:cNvSpPr>
          <p:nvPr>
            <p:ph idx="1"/>
          </p:nvPr>
        </p:nvSpPr>
        <p:spPr/>
        <p:txBody>
          <a:bodyPr/>
          <a:lstStyle/>
          <a:p>
            <a:r>
              <a:rPr lang="en-US" dirty="0" smtClean="0"/>
              <a:t>The form interface is extremely important in HTML. It is how HTML does interactivity.</a:t>
            </a:r>
          </a:p>
          <a:p>
            <a:r>
              <a:rPr lang="en-US" dirty="0" smtClean="0"/>
              <a:t>A form is an area that can contain form elements.</a:t>
            </a:r>
          </a:p>
          <a:p>
            <a:r>
              <a:rPr lang="en-US" dirty="0" smtClean="0"/>
              <a:t>HTML forms are used to select different kinds of user input.</a:t>
            </a:r>
          </a:p>
          <a:p>
            <a:r>
              <a:rPr lang="en-US" dirty="0" smtClean="0"/>
              <a:t>Form elements are elements that allow the user to enter information in a form. Like text fields, </a:t>
            </a:r>
            <a:r>
              <a:rPr lang="en-US" dirty="0" err="1" smtClean="0"/>
              <a:t>textarea</a:t>
            </a:r>
            <a:r>
              <a:rPr lang="en-US" dirty="0" smtClean="0"/>
              <a:t> fields, drop-down menus, radio buttons and checkboxes and submit button, etc.</a:t>
            </a:r>
          </a:p>
          <a:p>
            <a:r>
              <a:rPr lang="en-US" dirty="0"/>
              <a:t>A form is defined with the </a:t>
            </a:r>
            <a:r>
              <a:rPr lang="en-US" b="1" dirty="0"/>
              <a:t>&lt;form&gt;</a:t>
            </a:r>
            <a:r>
              <a:rPr lang="en-US" dirty="0"/>
              <a:t> tag.</a:t>
            </a:r>
          </a:p>
        </p:txBody>
      </p:sp>
    </p:spTree>
    <p:extLst>
      <p:ext uri="{BB962C8B-B14F-4D97-AF65-F5344CB8AC3E}">
        <p14:creationId xmlns:p14="http://schemas.microsoft.com/office/powerpoint/2010/main" val="41023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Form…</a:t>
            </a:r>
            <a:endParaRPr lang="en-US" dirty="0"/>
          </a:p>
        </p:txBody>
      </p:sp>
      <p:sp>
        <p:nvSpPr>
          <p:cNvPr id="3" name="Content Placeholder 2"/>
          <p:cNvSpPr>
            <a:spLocks noGrp="1"/>
          </p:cNvSpPr>
          <p:nvPr>
            <p:ph idx="1"/>
          </p:nvPr>
        </p:nvSpPr>
        <p:spPr/>
        <p:txBody>
          <a:bodyPr/>
          <a:lstStyle/>
          <a:p>
            <a:r>
              <a:rPr lang="en-US" dirty="0" smtClean="0"/>
              <a:t>The </a:t>
            </a:r>
            <a:r>
              <a:rPr lang="en-US" dirty="0"/>
              <a:t>general syntax:</a:t>
            </a:r>
          </a:p>
          <a:p>
            <a:pPr marL="0" indent="0">
              <a:buNone/>
            </a:pPr>
            <a:r>
              <a:rPr lang="en-US" dirty="0"/>
              <a:t>		&lt;form&gt;</a:t>
            </a:r>
          </a:p>
          <a:p>
            <a:pPr marL="0" indent="0">
              <a:buNone/>
            </a:pPr>
            <a:r>
              <a:rPr lang="en-US" dirty="0"/>
              <a:t>			</a:t>
            </a:r>
            <a:r>
              <a:rPr lang="en-US" dirty="0" smtClean="0"/>
              <a:t>...</a:t>
            </a:r>
            <a:endParaRPr lang="en-US" dirty="0"/>
          </a:p>
          <a:p>
            <a:pPr marL="0" indent="0">
              <a:buNone/>
            </a:pPr>
            <a:r>
              <a:rPr lang="en-US" dirty="0"/>
              <a:t>			input elements</a:t>
            </a:r>
          </a:p>
          <a:p>
            <a:pPr marL="0" indent="0">
              <a:buNone/>
            </a:pPr>
            <a:r>
              <a:rPr lang="en-US" dirty="0"/>
              <a:t>			</a:t>
            </a:r>
            <a:r>
              <a:rPr lang="en-US" dirty="0" smtClean="0"/>
              <a:t>...</a:t>
            </a:r>
            <a:endParaRPr lang="en-US" dirty="0"/>
          </a:p>
          <a:p>
            <a:pPr marL="0" indent="0">
              <a:buNone/>
            </a:pPr>
            <a:r>
              <a:rPr lang="en-US" dirty="0"/>
              <a:t>		&lt;/form&gt;</a:t>
            </a:r>
          </a:p>
          <a:p>
            <a:endParaRPr lang="en-US" dirty="0"/>
          </a:p>
        </p:txBody>
      </p:sp>
    </p:spTree>
    <p:extLst>
      <p:ext uri="{BB962C8B-B14F-4D97-AF65-F5344CB8AC3E}">
        <p14:creationId xmlns:p14="http://schemas.microsoft.com/office/powerpoint/2010/main" val="344326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of an HTML Document</a:t>
            </a:r>
            <a:endParaRPr lang="en-US" dirty="0"/>
          </a:p>
        </p:txBody>
      </p:sp>
      <p:sp>
        <p:nvSpPr>
          <p:cNvPr id="3" name="Content Placeholder 2"/>
          <p:cNvSpPr>
            <a:spLocks noGrp="1"/>
          </p:cNvSpPr>
          <p:nvPr>
            <p:ph idx="1"/>
          </p:nvPr>
        </p:nvSpPr>
        <p:spPr/>
        <p:txBody>
          <a:bodyPr/>
          <a:lstStyle/>
          <a:p>
            <a:r>
              <a:rPr lang="en-US" b="1" dirty="0" smtClean="0">
                <a:latin typeface="Georgia" panose="02040502050405020303" pitchFamily="18" charset="0"/>
              </a:rPr>
              <a:t>Meta tag</a:t>
            </a:r>
            <a:r>
              <a:rPr lang="en-US" dirty="0" smtClean="0">
                <a:latin typeface="Georgia" panose="02040502050405020303" pitchFamily="18" charset="0"/>
              </a:rPr>
              <a:t>: Used to describe various aspects of your page.</a:t>
            </a:r>
          </a:p>
          <a:p>
            <a:pPr lvl="1"/>
            <a:r>
              <a:rPr lang="en-US" dirty="0" smtClean="0">
                <a:latin typeface="Georgia" panose="02040502050405020303" pitchFamily="18" charset="0"/>
              </a:rPr>
              <a:t>Search engine optimization – Now search engines are not using them</a:t>
            </a:r>
          </a:p>
          <a:p>
            <a:r>
              <a:rPr lang="en-US" dirty="0" smtClean="0">
                <a:latin typeface="Georgia" panose="02040502050405020303" pitchFamily="18" charset="0"/>
              </a:rPr>
              <a:t>Meta tag: data about data</a:t>
            </a:r>
          </a:p>
          <a:p>
            <a:pPr lvl="1"/>
            <a:r>
              <a:rPr lang="en-US" dirty="0" smtClean="0">
                <a:latin typeface="Georgia" panose="02040502050405020303" pitchFamily="18" charset="0"/>
              </a:rPr>
              <a:t>&lt;meta charset=“UTF-8” /&gt; - character set of the document</a:t>
            </a:r>
          </a:p>
          <a:p>
            <a:pPr lvl="1"/>
            <a:r>
              <a:rPr lang="en-US" dirty="0" smtClean="0">
                <a:latin typeface="Georgia" panose="02040502050405020303" pitchFamily="18" charset="0"/>
              </a:rPr>
              <a:t>&lt;meta http-</a:t>
            </a:r>
            <a:r>
              <a:rPr lang="en-US" dirty="0" err="1" smtClean="0">
                <a:latin typeface="Georgia" panose="02040502050405020303" pitchFamily="18" charset="0"/>
              </a:rPr>
              <a:t>equiv</a:t>
            </a:r>
            <a:r>
              <a:rPr lang="en-US" dirty="0" smtClean="0">
                <a:latin typeface="Georgia" panose="02040502050405020303" pitchFamily="18" charset="0"/>
              </a:rPr>
              <a:t>=“refresh” content=“3; </a:t>
            </a:r>
            <a:r>
              <a:rPr lang="en-US" dirty="0" err="1" smtClean="0">
                <a:latin typeface="Georgia" panose="02040502050405020303" pitchFamily="18" charset="0"/>
              </a:rPr>
              <a:t>url</a:t>
            </a:r>
            <a:r>
              <a:rPr lang="en-US" dirty="0" smtClean="0">
                <a:latin typeface="Georgia" panose="02040502050405020303" pitchFamily="18" charset="0"/>
              </a:rPr>
              <a:t>=http://livescore.com/” /&gt;</a:t>
            </a:r>
          </a:p>
          <a:p>
            <a:pPr lvl="1"/>
            <a:r>
              <a:rPr lang="en-US" dirty="0">
                <a:latin typeface="Georgia" panose="02040502050405020303" pitchFamily="18" charset="0"/>
              </a:rPr>
              <a:t>&lt;meta http-</a:t>
            </a:r>
            <a:r>
              <a:rPr lang="en-US" dirty="0" err="1">
                <a:latin typeface="Georgia" panose="02040502050405020303" pitchFamily="18" charset="0"/>
              </a:rPr>
              <a:t>equiv</a:t>
            </a:r>
            <a:r>
              <a:rPr lang="en-US" dirty="0" smtClean="0">
                <a:latin typeface="Georgia" panose="02040502050405020303" pitchFamily="18" charset="0"/>
              </a:rPr>
              <a:t>=“content-type” </a:t>
            </a:r>
            <a:r>
              <a:rPr lang="en-US" dirty="0">
                <a:latin typeface="Georgia" panose="02040502050405020303" pitchFamily="18" charset="0"/>
              </a:rPr>
              <a:t>content</a:t>
            </a:r>
            <a:r>
              <a:rPr lang="en-US" dirty="0" smtClean="0">
                <a:latin typeface="Georgia" panose="02040502050405020303" pitchFamily="18" charset="0"/>
              </a:rPr>
              <a:t>=“text/html; charset=UTF-8” /&gt;</a:t>
            </a:r>
          </a:p>
          <a:p>
            <a:pPr lvl="1"/>
            <a:r>
              <a:rPr lang="en-US" dirty="0" smtClean="0">
                <a:latin typeface="Georgia" panose="02040502050405020303" pitchFamily="18" charset="0"/>
              </a:rPr>
              <a:t>&lt;meta name=“keywords” content=“</a:t>
            </a:r>
            <a:r>
              <a:rPr lang="en-US" dirty="0" err="1" smtClean="0">
                <a:latin typeface="Georgia" panose="02040502050405020303" pitchFamily="18" charset="0"/>
              </a:rPr>
              <a:t>Amazing,New,Bill,Page,blah</a:t>
            </a:r>
            <a:r>
              <a:rPr lang="en-US" dirty="0" smtClean="0">
                <a:latin typeface="Georgia" panose="02040502050405020303" pitchFamily="18" charset="0"/>
              </a:rPr>
              <a:t> blah” /&gt;</a:t>
            </a:r>
            <a:endParaRPr lang="en-US" dirty="0">
              <a:latin typeface="Georgia" panose="02040502050405020303" pitchFamily="18" charset="0"/>
            </a:endParaRPr>
          </a:p>
          <a:p>
            <a:pPr lvl="1"/>
            <a:endParaRPr lang="en-US" dirty="0">
              <a:latin typeface="Georgia" panose="02040502050405020303" pitchFamily="18" charset="0"/>
            </a:endParaRPr>
          </a:p>
        </p:txBody>
      </p:sp>
    </p:spTree>
    <p:extLst>
      <p:ext uri="{BB962C8B-B14F-4D97-AF65-F5344CB8AC3E}">
        <p14:creationId xmlns:p14="http://schemas.microsoft.com/office/powerpoint/2010/main" val="407312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Input</a:t>
            </a:r>
            <a:endParaRPr lang="en-US" dirty="0"/>
          </a:p>
        </p:txBody>
      </p:sp>
      <p:sp>
        <p:nvSpPr>
          <p:cNvPr id="3" name="Content Placeholder 2"/>
          <p:cNvSpPr>
            <a:spLocks noGrp="1"/>
          </p:cNvSpPr>
          <p:nvPr>
            <p:ph idx="1"/>
          </p:nvPr>
        </p:nvSpPr>
        <p:spPr>
          <a:xfrm>
            <a:off x="1104900" y="1588168"/>
            <a:ext cx="9982200" cy="4572000"/>
          </a:xfrm>
        </p:spPr>
        <p:txBody>
          <a:bodyPr/>
          <a:lstStyle/>
          <a:p>
            <a:r>
              <a:rPr lang="en-US" dirty="0"/>
              <a:t>The most important form element is the &lt;input&gt; element.</a:t>
            </a:r>
          </a:p>
          <a:p>
            <a:r>
              <a:rPr lang="en-US" dirty="0"/>
              <a:t>The &lt;input&gt; element is used to </a:t>
            </a:r>
            <a:r>
              <a:rPr lang="en-US" dirty="0" smtClean="0"/>
              <a:t>accept </a:t>
            </a:r>
            <a:r>
              <a:rPr lang="en-US" dirty="0"/>
              <a:t>user information.</a:t>
            </a:r>
          </a:p>
          <a:p>
            <a:r>
              <a:rPr lang="en-US" dirty="0"/>
              <a:t>An &lt;input&gt; element can vary in many ways, depending on the type attribute. An &lt;input&gt; element can be of type text field, checkbox, password, radio button, submit button and more.</a:t>
            </a:r>
          </a:p>
          <a:p>
            <a:r>
              <a:rPr lang="en-US" dirty="0" smtClean="0"/>
              <a:t>The default type for an HTML input element is text.</a:t>
            </a:r>
          </a:p>
          <a:p>
            <a:r>
              <a:rPr lang="en-US" dirty="0" smtClean="0"/>
              <a:t>The value attribute for an HTML form control sets the value of the HTML control.</a:t>
            </a:r>
            <a:endParaRPr lang="en-US" dirty="0"/>
          </a:p>
        </p:txBody>
      </p:sp>
    </p:spTree>
    <p:extLst>
      <p:ext uri="{BB962C8B-B14F-4D97-AF65-F5344CB8AC3E}">
        <p14:creationId xmlns:p14="http://schemas.microsoft.com/office/powerpoint/2010/main" val="425358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Text Elements</a:t>
            </a:r>
            <a:br>
              <a:rPr lang="en-US" dirty="0" smtClean="0"/>
            </a:br>
            <a:r>
              <a:rPr lang="en-US" dirty="0" smtClean="0"/>
              <a:t>&gt; Text: &lt;input type=“text” /&gt;</a:t>
            </a:r>
            <a:endParaRPr lang="en-US" dirty="0"/>
          </a:p>
        </p:txBody>
      </p:sp>
      <p:sp>
        <p:nvSpPr>
          <p:cNvPr id="3" name="Content Placeholder 2"/>
          <p:cNvSpPr>
            <a:spLocks noGrp="1"/>
          </p:cNvSpPr>
          <p:nvPr>
            <p:ph idx="1"/>
          </p:nvPr>
        </p:nvSpPr>
        <p:spPr>
          <a:xfrm>
            <a:off x="677334" y="2160589"/>
            <a:ext cx="8596668" cy="4266337"/>
          </a:xfrm>
        </p:spPr>
        <p:txBody>
          <a:bodyPr>
            <a:normAutofit/>
          </a:bodyPr>
          <a:lstStyle/>
          <a:p>
            <a:r>
              <a:rPr lang="en-US" dirty="0" smtClean="0"/>
              <a:t>Text </a:t>
            </a:r>
            <a:r>
              <a:rPr lang="en-US" dirty="0"/>
              <a:t>fields are used when you want the user to type letters, numbers, etc. in a form</a:t>
            </a:r>
            <a:r>
              <a:rPr lang="en-US" dirty="0" smtClean="0"/>
              <a:t>.</a:t>
            </a:r>
          </a:p>
          <a:p>
            <a:r>
              <a:rPr lang="en-US" dirty="0"/>
              <a:t>&lt;input type=“text”&gt; defines a one-line input field that a user can enter text into.</a:t>
            </a:r>
          </a:p>
          <a:p>
            <a:r>
              <a:rPr lang="en-US" dirty="0"/>
              <a:t>Example</a:t>
            </a:r>
            <a:r>
              <a:rPr lang="en-US" dirty="0" smtClean="0"/>
              <a:t>:</a:t>
            </a:r>
          </a:p>
        </p:txBody>
      </p:sp>
      <p:pic>
        <p:nvPicPr>
          <p:cNvPr id="4" name="Picture 3"/>
          <p:cNvPicPr>
            <a:picLocks noChangeAspect="1"/>
          </p:cNvPicPr>
          <p:nvPr/>
        </p:nvPicPr>
        <p:blipFill>
          <a:blip r:embed="rId2"/>
          <a:stretch>
            <a:fillRect/>
          </a:stretch>
        </p:blipFill>
        <p:spPr>
          <a:xfrm>
            <a:off x="3456273" y="4967652"/>
            <a:ext cx="4236572" cy="103781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096464" y="4027057"/>
            <a:ext cx="8956190" cy="710406"/>
          </a:xfrm>
          <a:prstGeom prst="rect">
            <a:avLst/>
          </a:prstGeom>
          <a:ln>
            <a:solidFill>
              <a:schemeClr val="accent1"/>
            </a:solidFill>
          </a:ln>
        </p:spPr>
      </p:pic>
    </p:spTree>
    <p:extLst>
      <p:ext uri="{BB962C8B-B14F-4D97-AF65-F5344CB8AC3E}">
        <p14:creationId xmlns:p14="http://schemas.microsoft.com/office/powerpoint/2010/main" val="245706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900" y="0"/>
            <a:ext cx="8596668" cy="1320800"/>
          </a:xfrm>
        </p:spPr>
        <p:txBody>
          <a:bodyPr>
            <a:normAutofit/>
          </a:bodyPr>
          <a:lstStyle/>
          <a:p>
            <a:r>
              <a:rPr lang="en-US" dirty="0"/>
              <a:t>HTML Text Elements</a:t>
            </a:r>
            <a:br>
              <a:rPr lang="en-US" dirty="0"/>
            </a:br>
            <a:r>
              <a:rPr lang="en-US" dirty="0"/>
              <a:t>&gt; </a:t>
            </a:r>
            <a:r>
              <a:rPr lang="en-US" dirty="0" smtClean="0"/>
              <a:t>Password: </a:t>
            </a:r>
            <a:r>
              <a:rPr lang="en-US" dirty="0"/>
              <a:t>&lt;input type</a:t>
            </a:r>
            <a:r>
              <a:rPr lang="en-US" dirty="0" smtClean="0"/>
              <a:t>=“password” </a:t>
            </a:r>
            <a:r>
              <a:rPr lang="en-US" dirty="0"/>
              <a:t>/&gt;</a:t>
            </a:r>
          </a:p>
        </p:txBody>
      </p:sp>
      <p:sp>
        <p:nvSpPr>
          <p:cNvPr id="3" name="Content Placeholder 2"/>
          <p:cNvSpPr>
            <a:spLocks noGrp="1"/>
          </p:cNvSpPr>
          <p:nvPr>
            <p:ph idx="1"/>
          </p:nvPr>
        </p:nvSpPr>
        <p:spPr/>
        <p:txBody>
          <a:bodyPr/>
          <a:lstStyle/>
          <a:p>
            <a:r>
              <a:rPr lang="en-US" dirty="0" smtClean="0"/>
              <a:t>Password </a:t>
            </a:r>
            <a:r>
              <a:rPr lang="en-US" dirty="0"/>
              <a:t>fields are used when you want the user to type </a:t>
            </a:r>
            <a:r>
              <a:rPr lang="en-US" dirty="0" smtClean="0"/>
              <a:t>an obscured text (like password) </a:t>
            </a:r>
            <a:r>
              <a:rPr lang="en-US" dirty="0"/>
              <a:t>in a form</a:t>
            </a:r>
            <a:r>
              <a:rPr lang="en-US" dirty="0" smtClean="0"/>
              <a:t>.</a:t>
            </a:r>
          </a:p>
          <a:p>
            <a:r>
              <a:rPr lang="en-US" dirty="0" smtClean="0"/>
              <a:t>&lt;input type=“password” /&gt;</a:t>
            </a:r>
            <a:r>
              <a:rPr lang="en-US" dirty="0"/>
              <a:t> defines a one-line </a:t>
            </a:r>
            <a:r>
              <a:rPr lang="en-US" dirty="0" smtClean="0"/>
              <a:t>password </a:t>
            </a:r>
            <a:r>
              <a:rPr lang="en-US" dirty="0"/>
              <a:t>field that a user can enter text into</a:t>
            </a:r>
            <a:r>
              <a:rPr lang="en-US" dirty="0" smtClean="0"/>
              <a:t>.</a:t>
            </a:r>
          </a:p>
          <a:p>
            <a:r>
              <a:rPr lang="en-US" dirty="0" smtClean="0"/>
              <a:t>Example:</a:t>
            </a:r>
            <a:endParaRPr lang="en-US" dirty="0"/>
          </a:p>
        </p:txBody>
      </p:sp>
      <p:pic>
        <p:nvPicPr>
          <p:cNvPr id="4" name="Picture 3"/>
          <p:cNvPicPr>
            <a:picLocks noChangeAspect="1"/>
          </p:cNvPicPr>
          <p:nvPr/>
        </p:nvPicPr>
        <p:blipFill>
          <a:blip r:embed="rId2"/>
          <a:stretch>
            <a:fillRect/>
          </a:stretch>
        </p:blipFill>
        <p:spPr>
          <a:xfrm>
            <a:off x="797703" y="4001057"/>
            <a:ext cx="8355930" cy="362215"/>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042160" y="4593461"/>
            <a:ext cx="5248002" cy="710667"/>
          </a:xfrm>
          <a:prstGeom prst="rect">
            <a:avLst/>
          </a:prstGeom>
          <a:ln>
            <a:solidFill>
              <a:schemeClr val="accent1"/>
            </a:solidFill>
          </a:ln>
        </p:spPr>
      </p:pic>
    </p:spTree>
    <p:extLst>
      <p:ext uri="{BB962C8B-B14F-4D97-AF65-F5344CB8AC3E}">
        <p14:creationId xmlns:p14="http://schemas.microsoft.com/office/powerpoint/2010/main" val="112894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smtClean="0"/>
              <a:t>&gt; Date: </a:t>
            </a:r>
            <a:r>
              <a:rPr lang="en-US" dirty="0"/>
              <a:t>&lt;input type</a:t>
            </a:r>
            <a:r>
              <a:rPr lang="en-US" dirty="0" smtClean="0"/>
              <a:t>=“date” </a:t>
            </a:r>
            <a:r>
              <a:rPr lang="en-US" dirty="0"/>
              <a:t>/&gt;</a:t>
            </a:r>
          </a:p>
        </p:txBody>
      </p:sp>
      <p:sp>
        <p:nvSpPr>
          <p:cNvPr id="3" name="Content Placeholder 2"/>
          <p:cNvSpPr>
            <a:spLocks noGrp="1"/>
          </p:cNvSpPr>
          <p:nvPr>
            <p:ph idx="1"/>
          </p:nvPr>
        </p:nvSpPr>
        <p:spPr/>
        <p:txBody>
          <a:bodyPr/>
          <a:lstStyle/>
          <a:p>
            <a:r>
              <a:rPr lang="en-US" dirty="0" smtClean="0"/>
              <a:t>Date </a:t>
            </a:r>
            <a:r>
              <a:rPr lang="en-US" dirty="0"/>
              <a:t>fields are used when you want the user to type </a:t>
            </a:r>
            <a:r>
              <a:rPr lang="en-US" dirty="0" smtClean="0"/>
              <a:t>a date in </a:t>
            </a:r>
            <a:r>
              <a:rPr lang="en-US" dirty="0"/>
              <a:t>a form.</a:t>
            </a:r>
          </a:p>
          <a:p>
            <a:r>
              <a:rPr lang="en-US" dirty="0"/>
              <a:t>&lt;input type</a:t>
            </a:r>
            <a:r>
              <a:rPr lang="en-US" dirty="0" smtClean="0"/>
              <a:t>=“date” </a:t>
            </a:r>
            <a:r>
              <a:rPr lang="en-US" dirty="0"/>
              <a:t>/&gt; defines a one-line </a:t>
            </a:r>
            <a:r>
              <a:rPr lang="en-US" dirty="0" smtClean="0"/>
              <a:t>date </a:t>
            </a:r>
            <a:r>
              <a:rPr lang="en-US" dirty="0"/>
              <a:t>field that a user can enter text into.</a:t>
            </a:r>
          </a:p>
          <a:p>
            <a:r>
              <a:rPr lang="en-US" dirty="0" smtClean="0"/>
              <a:t>Date fields can have an automatic date picker on some browsers like Google Chrome.</a:t>
            </a:r>
          </a:p>
          <a:p>
            <a:r>
              <a:rPr lang="en-US" dirty="0" smtClean="0"/>
              <a:t>Example:</a:t>
            </a:r>
          </a:p>
          <a:p>
            <a:endParaRPr lang="en-US" dirty="0"/>
          </a:p>
        </p:txBody>
      </p:sp>
      <p:pic>
        <p:nvPicPr>
          <p:cNvPr id="4" name="Picture 3"/>
          <p:cNvPicPr>
            <a:picLocks noChangeAspect="1"/>
          </p:cNvPicPr>
          <p:nvPr/>
        </p:nvPicPr>
        <p:blipFill>
          <a:blip r:embed="rId2"/>
          <a:stretch>
            <a:fillRect/>
          </a:stretch>
        </p:blipFill>
        <p:spPr>
          <a:xfrm>
            <a:off x="1522855" y="4369798"/>
            <a:ext cx="6905625" cy="100965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928898" y="4346067"/>
            <a:ext cx="2381250" cy="428625"/>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8963895" y="5004881"/>
            <a:ext cx="2346253" cy="495300"/>
          </a:xfrm>
          <a:prstGeom prst="rect">
            <a:avLst/>
          </a:prstGeom>
          <a:ln>
            <a:solidFill>
              <a:schemeClr val="accent1"/>
            </a:solidFill>
          </a:ln>
        </p:spPr>
      </p:pic>
    </p:spTree>
    <p:extLst>
      <p:ext uri="{BB962C8B-B14F-4D97-AF65-F5344CB8AC3E}">
        <p14:creationId xmlns:p14="http://schemas.microsoft.com/office/powerpoint/2010/main" val="346219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a:t>&gt; </a:t>
            </a:r>
            <a:r>
              <a:rPr lang="en-US" dirty="0" smtClean="0"/>
              <a:t>Color: </a:t>
            </a:r>
            <a:r>
              <a:rPr lang="en-US" dirty="0"/>
              <a:t>&lt;input type</a:t>
            </a:r>
            <a:r>
              <a:rPr lang="en-US" dirty="0" smtClean="0"/>
              <a:t>=“color” </a:t>
            </a:r>
            <a:r>
              <a:rPr lang="en-US" dirty="0"/>
              <a:t>/&gt;</a:t>
            </a:r>
          </a:p>
        </p:txBody>
      </p:sp>
      <p:sp>
        <p:nvSpPr>
          <p:cNvPr id="3" name="Content Placeholder 2"/>
          <p:cNvSpPr>
            <a:spLocks noGrp="1"/>
          </p:cNvSpPr>
          <p:nvPr>
            <p:ph idx="1"/>
          </p:nvPr>
        </p:nvSpPr>
        <p:spPr/>
        <p:txBody>
          <a:bodyPr/>
          <a:lstStyle/>
          <a:p>
            <a:r>
              <a:rPr lang="en-US" dirty="0" smtClean="0"/>
              <a:t>Color </a:t>
            </a:r>
            <a:r>
              <a:rPr lang="en-US" dirty="0"/>
              <a:t>fields are used when you want the user to </a:t>
            </a:r>
            <a:r>
              <a:rPr lang="en-US" dirty="0" smtClean="0"/>
              <a:t>select a color in a form.</a:t>
            </a:r>
            <a:endParaRPr lang="en-US" dirty="0"/>
          </a:p>
          <a:p>
            <a:r>
              <a:rPr lang="en-US" dirty="0"/>
              <a:t>&lt;input type</a:t>
            </a:r>
            <a:r>
              <a:rPr lang="en-US" dirty="0" smtClean="0"/>
              <a:t>=“color” </a:t>
            </a:r>
            <a:r>
              <a:rPr lang="en-US" dirty="0"/>
              <a:t>/&gt; defines a one-line </a:t>
            </a:r>
            <a:r>
              <a:rPr lang="en-US" dirty="0" smtClean="0"/>
              <a:t>color </a:t>
            </a:r>
            <a:r>
              <a:rPr lang="en-US" dirty="0"/>
              <a:t>field that a user can </a:t>
            </a:r>
            <a:r>
              <a:rPr lang="en-US" dirty="0" smtClean="0"/>
              <a:t>select a color into.</a:t>
            </a:r>
          </a:p>
          <a:p>
            <a:r>
              <a:rPr lang="en-US" dirty="0" smtClean="0"/>
              <a:t>The color field, when clicked, provides the operating systems color picker to choose from.</a:t>
            </a:r>
          </a:p>
          <a:p>
            <a:r>
              <a:rPr lang="en-US" dirty="0" smtClean="0"/>
              <a:t>Example: </a:t>
            </a:r>
            <a:endParaRPr lang="en-US" dirty="0"/>
          </a:p>
        </p:txBody>
      </p:sp>
      <p:pic>
        <p:nvPicPr>
          <p:cNvPr id="4" name="Picture 3"/>
          <p:cNvPicPr>
            <a:picLocks noChangeAspect="1"/>
          </p:cNvPicPr>
          <p:nvPr/>
        </p:nvPicPr>
        <p:blipFill>
          <a:blip r:embed="rId2"/>
          <a:stretch>
            <a:fillRect/>
          </a:stretch>
        </p:blipFill>
        <p:spPr>
          <a:xfrm>
            <a:off x="1394268" y="4472777"/>
            <a:ext cx="7162800" cy="28575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4423218" y="4949473"/>
            <a:ext cx="1104900" cy="390525"/>
          </a:xfrm>
          <a:prstGeom prst="rect">
            <a:avLst/>
          </a:prstGeom>
          <a:ln>
            <a:solidFill>
              <a:schemeClr val="accent1"/>
            </a:solidFill>
          </a:ln>
        </p:spPr>
      </p:pic>
    </p:spTree>
    <p:extLst>
      <p:ext uri="{BB962C8B-B14F-4D97-AF65-F5344CB8AC3E}">
        <p14:creationId xmlns:p14="http://schemas.microsoft.com/office/powerpoint/2010/main" val="315470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a:t>&gt; </a:t>
            </a:r>
            <a:r>
              <a:rPr lang="en-US" dirty="0" smtClean="0"/>
              <a:t>Email: </a:t>
            </a:r>
            <a:r>
              <a:rPr lang="en-US" dirty="0"/>
              <a:t>&lt;input type</a:t>
            </a:r>
            <a:r>
              <a:rPr lang="en-US" dirty="0" smtClean="0"/>
              <a:t>=“email” </a:t>
            </a:r>
            <a:r>
              <a:rPr lang="en-US" dirty="0"/>
              <a:t>/&gt;</a:t>
            </a:r>
          </a:p>
        </p:txBody>
      </p:sp>
      <p:sp>
        <p:nvSpPr>
          <p:cNvPr id="3" name="Content Placeholder 2"/>
          <p:cNvSpPr>
            <a:spLocks noGrp="1"/>
          </p:cNvSpPr>
          <p:nvPr>
            <p:ph idx="1"/>
          </p:nvPr>
        </p:nvSpPr>
        <p:spPr>
          <a:xfrm>
            <a:off x="1104900" y="1612232"/>
            <a:ext cx="9982200" cy="4572000"/>
          </a:xfrm>
        </p:spPr>
        <p:txBody>
          <a:bodyPr/>
          <a:lstStyle/>
          <a:p>
            <a:r>
              <a:rPr lang="en-US" dirty="0" smtClean="0"/>
              <a:t>Email </a:t>
            </a:r>
            <a:r>
              <a:rPr lang="en-US" dirty="0"/>
              <a:t>fields are used when you want the user to </a:t>
            </a:r>
            <a:r>
              <a:rPr lang="en-US" dirty="0" smtClean="0"/>
              <a:t>input an email in </a:t>
            </a:r>
            <a:r>
              <a:rPr lang="en-US" dirty="0"/>
              <a:t>a form.</a:t>
            </a:r>
          </a:p>
          <a:p>
            <a:r>
              <a:rPr lang="en-US" dirty="0"/>
              <a:t>&lt;input type</a:t>
            </a:r>
            <a:r>
              <a:rPr lang="en-US" dirty="0" smtClean="0"/>
              <a:t>=“email” </a:t>
            </a:r>
            <a:r>
              <a:rPr lang="en-US" dirty="0"/>
              <a:t>/&gt; defines a one-line </a:t>
            </a:r>
            <a:r>
              <a:rPr lang="en-US" dirty="0" smtClean="0"/>
              <a:t>email </a:t>
            </a:r>
            <a:r>
              <a:rPr lang="en-US" dirty="0"/>
              <a:t>field that a user can </a:t>
            </a:r>
            <a:r>
              <a:rPr lang="en-US" dirty="0" smtClean="0"/>
              <a:t>enter an email </a:t>
            </a:r>
            <a:r>
              <a:rPr lang="en-US" dirty="0"/>
              <a:t>into</a:t>
            </a:r>
            <a:r>
              <a:rPr lang="en-US" dirty="0" smtClean="0"/>
              <a:t>. </a:t>
            </a:r>
          </a:p>
          <a:p>
            <a:r>
              <a:rPr lang="en-US" dirty="0" smtClean="0"/>
              <a:t>The </a:t>
            </a:r>
            <a:r>
              <a:rPr lang="en-US" b="1" dirty="0" smtClean="0"/>
              <a:t>multiple</a:t>
            </a:r>
            <a:r>
              <a:rPr lang="en-US" dirty="0" smtClean="0"/>
              <a:t> attribute allows you to specify multiple email addresses separated by a comma.</a:t>
            </a:r>
            <a:endParaRPr lang="en-US" dirty="0"/>
          </a:p>
          <a:p>
            <a:r>
              <a:rPr lang="en-US" dirty="0" smtClean="0"/>
              <a:t>Example:</a:t>
            </a:r>
            <a:endParaRPr lang="en-US" dirty="0"/>
          </a:p>
          <a:p>
            <a:endParaRPr lang="en-US" dirty="0"/>
          </a:p>
        </p:txBody>
      </p:sp>
      <p:pic>
        <p:nvPicPr>
          <p:cNvPr id="4" name="Picture 3"/>
          <p:cNvPicPr>
            <a:picLocks noChangeAspect="1"/>
          </p:cNvPicPr>
          <p:nvPr/>
        </p:nvPicPr>
        <p:blipFill>
          <a:blip r:embed="rId2"/>
          <a:stretch>
            <a:fillRect/>
          </a:stretch>
        </p:blipFill>
        <p:spPr>
          <a:xfrm>
            <a:off x="907009" y="4674842"/>
            <a:ext cx="9003594" cy="507621"/>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941595" y="5412652"/>
            <a:ext cx="4934421" cy="628710"/>
          </a:xfrm>
          <a:prstGeom prst="rect">
            <a:avLst/>
          </a:prstGeom>
          <a:ln>
            <a:solidFill>
              <a:schemeClr val="accent1"/>
            </a:solidFill>
          </a:ln>
        </p:spPr>
      </p:pic>
    </p:spTree>
    <p:extLst>
      <p:ext uri="{BB962C8B-B14F-4D97-AF65-F5344CB8AC3E}">
        <p14:creationId xmlns:p14="http://schemas.microsoft.com/office/powerpoint/2010/main" val="340989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a:t>&gt; </a:t>
            </a:r>
            <a:r>
              <a:rPr lang="en-US" dirty="0" smtClean="0"/>
              <a:t>Number: </a:t>
            </a:r>
            <a:r>
              <a:rPr lang="en-US" dirty="0"/>
              <a:t>&lt;input type</a:t>
            </a:r>
            <a:r>
              <a:rPr lang="en-US" dirty="0" smtClean="0"/>
              <a:t>=“number” </a:t>
            </a:r>
            <a:r>
              <a:rPr lang="en-US" dirty="0"/>
              <a:t>/&gt;</a:t>
            </a:r>
          </a:p>
        </p:txBody>
      </p:sp>
      <p:sp>
        <p:nvSpPr>
          <p:cNvPr id="3" name="Content Placeholder 2"/>
          <p:cNvSpPr>
            <a:spLocks noGrp="1"/>
          </p:cNvSpPr>
          <p:nvPr>
            <p:ph idx="1"/>
          </p:nvPr>
        </p:nvSpPr>
        <p:spPr/>
        <p:txBody>
          <a:bodyPr/>
          <a:lstStyle/>
          <a:p>
            <a:r>
              <a:rPr lang="en-US" dirty="0" smtClean="0"/>
              <a:t>Number </a:t>
            </a:r>
            <a:r>
              <a:rPr lang="en-US" dirty="0"/>
              <a:t>fields are used when you want the user to input </a:t>
            </a:r>
            <a:r>
              <a:rPr lang="en-US" dirty="0" smtClean="0"/>
              <a:t>a number </a:t>
            </a:r>
            <a:r>
              <a:rPr lang="en-US" dirty="0"/>
              <a:t>in a form.</a:t>
            </a:r>
          </a:p>
          <a:p>
            <a:r>
              <a:rPr lang="en-US" dirty="0"/>
              <a:t>&lt;input type</a:t>
            </a:r>
            <a:r>
              <a:rPr lang="en-US" dirty="0" smtClean="0"/>
              <a:t>=“number” </a:t>
            </a:r>
            <a:r>
              <a:rPr lang="en-US" dirty="0"/>
              <a:t>/&gt; defines a one-line </a:t>
            </a:r>
            <a:r>
              <a:rPr lang="en-US" dirty="0" smtClean="0"/>
              <a:t>number </a:t>
            </a:r>
            <a:r>
              <a:rPr lang="en-US" dirty="0"/>
              <a:t>field that a user can enter </a:t>
            </a:r>
            <a:r>
              <a:rPr lang="en-US" dirty="0" smtClean="0"/>
              <a:t>a number into</a:t>
            </a:r>
            <a:r>
              <a:rPr lang="en-US" dirty="0"/>
              <a:t>. </a:t>
            </a:r>
          </a:p>
          <a:p>
            <a:r>
              <a:rPr lang="en-US" dirty="0" smtClean="0"/>
              <a:t>The </a:t>
            </a:r>
            <a:r>
              <a:rPr lang="en-US" b="1" dirty="0" smtClean="0"/>
              <a:t>min</a:t>
            </a:r>
            <a:r>
              <a:rPr lang="en-US" dirty="0" smtClean="0"/>
              <a:t> and </a:t>
            </a:r>
            <a:r>
              <a:rPr lang="en-US" b="1" dirty="0" smtClean="0"/>
              <a:t>max</a:t>
            </a:r>
            <a:r>
              <a:rPr lang="en-US" dirty="0" smtClean="0"/>
              <a:t> attributes allows you in specifying the minimum and maximum numbers allowed in the input field respectively.</a:t>
            </a:r>
            <a:endParaRPr lang="en-US" dirty="0"/>
          </a:p>
          <a:p>
            <a:endParaRPr lang="en-US" dirty="0"/>
          </a:p>
        </p:txBody>
      </p:sp>
      <p:pic>
        <p:nvPicPr>
          <p:cNvPr id="4" name="Picture 3"/>
          <p:cNvPicPr>
            <a:picLocks noChangeAspect="1"/>
          </p:cNvPicPr>
          <p:nvPr/>
        </p:nvPicPr>
        <p:blipFill>
          <a:blip r:embed="rId2"/>
          <a:stretch>
            <a:fillRect/>
          </a:stretch>
        </p:blipFill>
        <p:spPr>
          <a:xfrm>
            <a:off x="677334" y="4149101"/>
            <a:ext cx="11175960" cy="32664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2805434" y="4705936"/>
            <a:ext cx="4340467" cy="844631"/>
          </a:xfrm>
          <a:prstGeom prst="rect">
            <a:avLst/>
          </a:prstGeom>
          <a:ln>
            <a:solidFill>
              <a:schemeClr val="accent1"/>
            </a:solidFill>
          </a:ln>
        </p:spPr>
      </p:pic>
    </p:spTree>
    <p:extLst>
      <p:ext uri="{BB962C8B-B14F-4D97-AF65-F5344CB8AC3E}">
        <p14:creationId xmlns:p14="http://schemas.microsoft.com/office/powerpoint/2010/main" val="247194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a:t>&gt; </a:t>
            </a:r>
            <a:r>
              <a:rPr lang="en-US" dirty="0" smtClean="0"/>
              <a:t>Range: </a:t>
            </a:r>
            <a:r>
              <a:rPr lang="en-US" dirty="0"/>
              <a:t>&lt;input type</a:t>
            </a:r>
            <a:r>
              <a:rPr lang="en-US" dirty="0" smtClean="0"/>
              <a:t>=“range” </a:t>
            </a:r>
            <a:r>
              <a:rPr lang="en-US" dirty="0"/>
              <a:t>/&gt;</a:t>
            </a:r>
          </a:p>
        </p:txBody>
      </p:sp>
      <p:sp>
        <p:nvSpPr>
          <p:cNvPr id="3" name="Content Placeholder 2"/>
          <p:cNvSpPr>
            <a:spLocks noGrp="1"/>
          </p:cNvSpPr>
          <p:nvPr>
            <p:ph idx="1"/>
          </p:nvPr>
        </p:nvSpPr>
        <p:spPr/>
        <p:txBody>
          <a:bodyPr/>
          <a:lstStyle/>
          <a:p>
            <a:r>
              <a:rPr lang="en-US" dirty="0" smtClean="0"/>
              <a:t>Range </a:t>
            </a:r>
            <a:r>
              <a:rPr lang="en-US" dirty="0"/>
              <a:t>fields are used when you want the user to </a:t>
            </a:r>
            <a:r>
              <a:rPr lang="en-US" dirty="0" smtClean="0"/>
              <a:t>select a value in a given specific range </a:t>
            </a:r>
            <a:r>
              <a:rPr lang="en-US" dirty="0"/>
              <a:t>in a form.</a:t>
            </a:r>
          </a:p>
          <a:p>
            <a:r>
              <a:rPr lang="en-US" dirty="0"/>
              <a:t>&lt;input type</a:t>
            </a:r>
            <a:r>
              <a:rPr lang="en-US" dirty="0" smtClean="0"/>
              <a:t>=“range” </a:t>
            </a:r>
            <a:r>
              <a:rPr lang="en-US" dirty="0"/>
              <a:t>/&gt; defines a one-line </a:t>
            </a:r>
            <a:r>
              <a:rPr lang="en-US" dirty="0" smtClean="0"/>
              <a:t>graphical range selector </a:t>
            </a:r>
            <a:r>
              <a:rPr lang="en-US" dirty="0"/>
              <a:t>that a user can </a:t>
            </a:r>
            <a:r>
              <a:rPr lang="en-US" dirty="0" smtClean="0"/>
              <a:t>drag to select a value from it. </a:t>
            </a:r>
            <a:endParaRPr lang="en-US" dirty="0"/>
          </a:p>
          <a:p>
            <a:r>
              <a:rPr lang="en-US" dirty="0" smtClean="0"/>
              <a:t>The </a:t>
            </a:r>
            <a:r>
              <a:rPr lang="en-US" b="1" dirty="0" smtClean="0"/>
              <a:t>min</a:t>
            </a:r>
            <a:r>
              <a:rPr lang="en-US" dirty="0" smtClean="0"/>
              <a:t> and </a:t>
            </a:r>
            <a:r>
              <a:rPr lang="en-US" b="1" dirty="0" smtClean="0"/>
              <a:t>max</a:t>
            </a:r>
            <a:r>
              <a:rPr lang="en-US" dirty="0" smtClean="0"/>
              <a:t> attributes allows you in specifying the minimum and maximum values for the range field respectively.</a:t>
            </a:r>
          </a:p>
          <a:p>
            <a:r>
              <a:rPr lang="en-US" dirty="0" smtClean="0"/>
              <a:t>The </a:t>
            </a:r>
            <a:r>
              <a:rPr lang="en-US" b="1" dirty="0" smtClean="0"/>
              <a:t>step</a:t>
            </a:r>
            <a:r>
              <a:rPr lang="en-US" dirty="0" smtClean="0"/>
              <a:t> attribute allows you in specifying by how much the step indicator can be moved in the provided range. (The default is 1)</a:t>
            </a:r>
            <a:endParaRPr lang="en-US" dirty="0"/>
          </a:p>
          <a:p>
            <a:endParaRPr lang="en-US" dirty="0"/>
          </a:p>
        </p:txBody>
      </p:sp>
      <p:pic>
        <p:nvPicPr>
          <p:cNvPr id="6" name="Picture 5"/>
          <p:cNvPicPr>
            <a:picLocks noChangeAspect="1"/>
          </p:cNvPicPr>
          <p:nvPr/>
        </p:nvPicPr>
        <p:blipFill>
          <a:blip r:embed="rId2"/>
          <a:stretch>
            <a:fillRect/>
          </a:stretch>
        </p:blipFill>
        <p:spPr>
          <a:xfrm>
            <a:off x="989596" y="5010742"/>
            <a:ext cx="7034273" cy="1502353"/>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6232510" y="6050476"/>
            <a:ext cx="5497333" cy="483765"/>
          </a:xfrm>
          <a:prstGeom prst="rect">
            <a:avLst/>
          </a:prstGeom>
          <a:ln>
            <a:solidFill>
              <a:schemeClr val="accent1"/>
            </a:solidFill>
          </a:ln>
        </p:spPr>
      </p:pic>
    </p:spTree>
    <p:extLst>
      <p:ext uri="{BB962C8B-B14F-4D97-AF65-F5344CB8AC3E}">
        <p14:creationId xmlns:p14="http://schemas.microsoft.com/office/powerpoint/2010/main" val="21476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
            </a:r>
            <a:r>
              <a:rPr lang="en-US" dirty="0"/>
              <a:t>Text Elements</a:t>
            </a:r>
            <a:br>
              <a:rPr lang="en-US" dirty="0"/>
            </a:br>
            <a:r>
              <a:rPr lang="en-US" dirty="0"/>
              <a:t>&gt; </a:t>
            </a:r>
            <a:r>
              <a:rPr lang="en-US" dirty="0" smtClean="0"/>
              <a:t>Search: </a:t>
            </a:r>
            <a:r>
              <a:rPr lang="en-US" dirty="0"/>
              <a:t>&lt;input type</a:t>
            </a:r>
            <a:r>
              <a:rPr lang="en-US" dirty="0" smtClean="0"/>
              <a:t>=“search” </a:t>
            </a:r>
            <a:r>
              <a:rPr lang="en-US" dirty="0"/>
              <a:t>/&gt;</a:t>
            </a:r>
          </a:p>
        </p:txBody>
      </p:sp>
      <p:sp>
        <p:nvSpPr>
          <p:cNvPr id="3" name="Content Placeholder 2"/>
          <p:cNvSpPr>
            <a:spLocks noGrp="1"/>
          </p:cNvSpPr>
          <p:nvPr>
            <p:ph idx="1"/>
          </p:nvPr>
        </p:nvSpPr>
        <p:spPr/>
        <p:txBody>
          <a:bodyPr/>
          <a:lstStyle/>
          <a:p>
            <a:r>
              <a:rPr lang="en-US" dirty="0"/>
              <a:t>Search</a:t>
            </a:r>
            <a:r>
              <a:rPr lang="en-US" dirty="0" smtClean="0"/>
              <a:t> </a:t>
            </a:r>
            <a:r>
              <a:rPr lang="en-US" dirty="0"/>
              <a:t>fields are used when you want the user to type letters, numbers, etc. in a </a:t>
            </a:r>
            <a:r>
              <a:rPr lang="en-US" dirty="0" smtClean="0"/>
              <a:t>form just like a text field. The only difference with text field is that it is formatted to look like a search box.</a:t>
            </a:r>
            <a:endParaRPr lang="en-US" dirty="0"/>
          </a:p>
          <a:p>
            <a:r>
              <a:rPr lang="en-US" dirty="0"/>
              <a:t>&lt;input type</a:t>
            </a:r>
            <a:r>
              <a:rPr lang="en-US" dirty="0" smtClean="0"/>
              <a:t>=“search”&gt; </a:t>
            </a:r>
            <a:r>
              <a:rPr lang="en-US" dirty="0"/>
              <a:t>defines a one-line input field that a user can enter </a:t>
            </a:r>
            <a:r>
              <a:rPr lang="en-US" dirty="0" smtClean="0"/>
              <a:t>a search text </a:t>
            </a:r>
            <a:r>
              <a:rPr lang="en-US" dirty="0"/>
              <a:t>into.</a:t>
            </a:r>
          </a:p>
          <a:p>
            <a:r>
              <a:rPr lang="en-US" dirty="0" smtClean="0"/>
              <a:t>Example:</a:t>
            </a:r>
            <a:endParaRPr lang="en-US" dirty="0"/>
          </a:p>
        </p:txBody>
      </p:sp>
      <p:pic>
        <p:nvPicPr>
          <p:cNvPr id="5" name="Picture 4"/>
          <p:cNvPicPr>
            <a:picLocks noChangeAspect="1"/>
          </p:cNvPicPr>
          <p:nvPr/>
        </p:nvPicPr>
        <p:blipFill>
          <a:blip r:embed="rId2"/>
          <a:stretch>
            <a:fillRect/>
          </a:stretch>
        </p:blipFill>
        <p:spPr>
          <a:xfrm>
            <a:off x="2351358" y="4732420"/>
            <a:ext cx="5248620" cy="780464"/>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877696" y="4322891"/>
            <a:ext cx="8522213" cy="358679"/>
          </a:xfrm>
          <a:prstGeom prst="rect">
            <a:avLst/>
          </a:prstGeom>
          <a:ln>
            <a:solidFill>
              <a:schemeClr val="accent1"/>
            </a:solidFill>
          </a:ln>
        </p:spPr>
      </p:pic>
    </p:spTree>
    <p:extLst>
      <p:ext uri="{BB962C8B-B14F-4D97-AF65-F5344CB8AC3E}">
        <p14:creationId xmlns:p14="http://schemas.microsoft.com/office/powerpoint/2010/main" val="131366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
            </a:r>
            <a:r>
              <a:rPr lang="en-US" dirty="0"/>
              <a:t>Text Elements</a:t>
            </a:r>
            <a:br>
              <a:rPr lang="en-US" dirty="0"/>
            </a:br>
            <a:r>
              <a:rPr lang="en-US" dirty="0"/>
              <a:t>&gt; </a:t>
            </a:r>
            <a:r>
              <a:rPr lang="en-US" dirty="0" smtClean="0"/>
              <a:t>URL: </a:t>
            </a:r>
            <a:r>
              <a:rPr lang="en-US" dirty="0"/>
              <a:t>&lt;input type</a:t>
            </a:r>
            <a:r>
              <a:rPr lang="en-US" dirty="0" smtClean="0"/>
              <a:t>=“</a:t>
            </a:r>
            <a:r>
              <a:rPr lang="en-US" dirty="0" err="1" smtClean="0"/>
              <a:t>url</a:t>
            </a:r>
            <a:r>
              <a:rPr lang="en-US" dirty="0" smtClean="0"/>
              <a:t>” </a:t>
            </a:r>
            <a:r>
              <a:rPr lang="en-US" dirty="0"/>
              <a:t>/&gt;</a:t>
            </a:r>
          </a:p>
        </p:txBody>
      </p:sp>
      <p:sp>
        <p:nvSpPr>
          <p:cNvPr id="3" name="Content Placeholder 2"/>
          <p:cNvSpPr>
            <a:spLocks noGrp="1"/>
          </p:cNvSpPr>
          <p:nvPr>
            <p:ph idx="1"/>
          </p:nvPr>
        </p:nvSpPr>
        <p:spPr/>
        <p:txBody>
          <a:bodyPr/>
          <a:lstStyle/>
          <a:p>
            <a:r>
              <a:rPr lang="en-US" dirty="0" smtClean="0"/>
              <a:t>URL </a:t>
            </a:r>
            <a:r>
              <a:rPr lang="en-US" dirty="0"/>
              <a:t>fields are used when you want the user to </a:t>
            </a:r>
            <a:r>
              <a:rPr lang="en-US" dirty="0" smtClean="0"/>
              <a:t>enter a valid URL in a text box. This is just like a text field with the exception that the URL field is checked if the users input is a valid URL.</a:t>
            </a:r>
            <a:endParaRPr lang="en-US" dirty="0"/>
          </a:p>
          <a:p>
            <a:r>
              <a:rPr lang="en-US" dirty="0"/>
              <a:t>&lt;input type</a:t>
            </a:r>
            <a:r>
              <a:rPr lang="en-US" dirty="0" smtClean="0"/>
              <a:t>=“</a:t>
            </a:r>
            <a:r>
              <a:rPr lang="en-US" dirty="0" err="1" smtClean="0"/>
              <a:t>url</a:t>
            </a:r>
            <a:r>
              <a:rPr lang="en-US" dirty="0" smtClean="0"/>
              <a:t>”&gt; </a:t>
            </a:r>
            <a:r>
              <a:rPr lang="en-US" dirty="0"/>
              <a:t>defines a one-line </a:t>
            </a:r>
            <a:r>
              <a:rPr lang="en-US" dirty="0" smtClean="0"/>
              <a:t>input </a:t>
            </a:r>
            <a:r>
              <a:rPr lang="en-US" dirty="0"/>
              <a:t>field that a user can enter </a:t>
            </a:r>
            <a:r>
              <a:rPr lang="en-US" dirty="0" smtClean="0"/>
              <a:t>a </a:t>
            </a:r>
            <a:r>
              <a:rPr lang="en-US" dirty="0" err="1" smtClean="0"/>
              <a:t>url</a:t>
            </a:r>
            <a:r>
              <a:rPr lang="en-US" dirty="0" smtClean="0"/>
              <a:t> </a:t>
            </a:r>
            <a:r>
              <a:rPr lang="en-US" dirty="0"/>
              <a:t>into.</a:t>
            </a:r>
          </a:p>
          <a:p>
            <a:r>
              <a:rPr lang="en-US" dirty="0" smtClean="0"/>
              <a:t>Example:</a:t>
            </a:r>
            <a:endParaRPr lang="en-US" dirty="0"/>
          </a:p>
        </p:txBody>
      </p:sp>
      <p:pic>
        <p:nvPicPr>
          <p:cNvPr id="6" name="Picture 5"/>
          <p:cNvPicPr>
            <a:picLocks noChangeAspect="1"/>
          </p:cNvPicPr>
          <p:nvPr/>
        </p:nvPicPr>
        <p:blipFill>
          <a:blip r:embed="rId2"/>
          <a:stretch>
            <a:fillRect/>
          </a:stretch>
        </p:blipFill>
        <p:spPr>
          <a:xfrm>
            <a:off x="831380" y="4425114"/>
            <a:ext cx="8288576" cy="483769"/>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2765402" y="5139072"/>
            <a:ext cx="4420532" cy="636419"/>
          </a:xfrm>
          <a:prstGeom prst="rect">
            <a:avLst/>
          </a:prstGeom>
          <a:ln>
            <a:solidFill>
              <a:schemeClr val="accent1"/>
            </a:solidFill>
          </a:ln>
        </p:spPr>
      </p:pic>
    </p:spTree>
    <p:extLst>
      <p:ext uri="{BB962C8B-B14F-4D97-AF65-F5344CB8AC3E}">
        <p14:creationId xmlns:p14="http://schemas.microsoft.com/office/powerpoint/2010/main" val="378224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..Using Meta tag </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smtClean="0"/>
              <a:t>Create HTML 5 document by the name </a:t>
            </a:r>
            <a:r>
              <a:rPr lang="en-US" b="1" dirty="0"/>
              <a:t>Q</a:t>
            </a:r>
            <a:r>
              <a:rPr lang="en-US" b="1" dirty="0" smtClean="0"/>
              <a:t>uiz.html with the following meta tags?</a:t>
            </a:r>
          </a:p>
          <a:p>
            <a:r>
              <a:rPr lang="en-US" b="1" dirty="0" smtClean="0"/>
              <a:t> </a:t>
            </a:r>
            <a:r>
              <a:rPr lang="en-US" dirty="0" smtClean="0"/>
              <a:t>Description</a:t>
            </a:r>
          </a:p>
          <a:p>
            <a:pPr>
              <a:buFont typeface="Arial" panose="020B0604020202020204" pitchFamily="34" charset="0"/>
              <a:buChar char="•"/>
            </a:pPr>
            <a:r>
              <a:rPr lang="en-US" dirty="0" smtClean="0"/>
              <a:t>Keywords</a:t>
            </a:r>
          </a:p>
          <a:p>
            <a:pPr>
              <a:buFont typeface="Arial" panose="020B0604020202020204" pitchFamily="34" charset="0"/>
              <a:buChar char="•"/>
            </a:pPr>
            <a:r>
              <a:rPr lang="en-US" dirty="0" smtClean="0"/>
              <a:t>Robots</a:t>
            </a:r>
          </a:p>
          <a:p>
            <a:pPr>
              <a:buFont typeface="Arial" panose="020B0604020202020204" pitchFamily="34" charset="0"/>
              <a:buChar char="•"/>
            </a:pPr>
            <a:r>
              <a:rPr lang="en-US" dirty="0" smtClean="0"/>
              <a:t>Redirect meta tag which redirects to another html document after 5 second.</a:t>
            </a:r>
          </a:p>
          <a:p>
            <a:pPr>
              <a:buFont typeface="Arial" panose="020B0604020202020204" pitchFamily="34" charset="0"/>
              <a:buChar char="•"/>
            </a:pPr>
            <a:r>
              <a:rPr lang="en-US" dirty="0" smtClean="0"/>
              <a:t>Create a cookie using meta tag by the name “quiz cookie”</a:t>
            </a:r>
          </a:p>
          <a:p>
            <a:pPr>
              <a:buFont typeface="Arial" panose="020B0604020202020204" pitchFamily="34" charset="0"/>
              <a:buChar char="•"/>
            </a:pPr>
            <a:r>
              <a:rPr lang="en-US" dirty="0" smtClean="0"/>
              <a:t>Add a base name to your document</a:t>
            </a:r>
          </a:p>
          <a:p>
            <a:pPr>
              <a:buFont typeface="Arial" panose="020B0604020202020204" pitchFamily="34" charset="0"/>
              <a:buChar char="•"/>
            </a:pPr>
            <a:r>
              <a:rPr lang="en-US" dirty="0" smtClean="0"/>
              <a:t>And also create an icon</a:t>
            </a:r>
            <a:endParaRPr lang="en-US" dirty="0"/>
          </a:p>
          <a:p>
            <a:pPr marL="3657600" lvl="8" indent="0">
              <a:lnSpc>
                <a:spcPct val="110000"/>
              </a:lnSpc>
              <a:buNone/>
            </a:pPr>
            <a:r>
              <a:rPr lang="en-US" sz="1600" b="1" dirty="0" smtClean="0"/>
              <a:t>Hint</a:t>
            </a:r>
          </a:p>
          <a:p>
            <a:pPr lvl="8">
              <a:lnSpc>
                <a:spcPct val="110000"/>
              </a:lnSpc>
              <a:buFont typeface="Arial" panose="020B0604020202020204" pitchFamily="34" charset="0"/>
              <a:buChar char="•"/>
            </a:pPr>
            <a:r>
              <a:rPr lang="en-US" sz="1600" b="1" dirty="0" smtClean="0"/>
              <a:t>&lt;meta  name=“”  content=“”  /&gt;</a:t>
            </a:r>
          </a:p>
          <a:p>
            <a:pPr lvl="8">
              <a:lnSpc>
                <a:spcPct val="110000"/>
              </a:lnSpc>
              <a:buFont typeface="Arial" panose="020B0604020202020204" pitchFamily="34" charset="0"/>
              <a:buChar char="•"/>
            </a:pPr>
            <a:r>
              <a:rPr lang="en-US" sz="1600" b="1" dirty="0" smtClean="0"/>
              <a:t>&lt;base  </a:t>
            </a:r>
            <a:r>
              <a:rPr lang="en-US" sz="1600" b="1" dirty="0" err="1" smtClean="0"/>
              <a:t>href</a:t>
            </a:r>
            <a:r>
              <a:rPr lang="en-US" sz="1600" b="1" dirty="0" smtClean="0"/>
              <a:t>=“”   /&gt;</a:t>
            </a:r>
          </a:p>
          <a:p>
            <a:pPr lvl="8">
              <a:lnSpc>
                <a:spcPct val="110000"/>
              </a:lnSpc>
              <a:buFont typeface="Arial" panose="020B0604020202020204" pitchFamily="34" charset="0"/>
              <a:buChar char="•"/>
            </a:pPr>
            <a:r>
              <a:rPr lang="en-US" sz="1600" b="1" dirty="0" smtClean="0"/>
              <a:t>&lt;link </a:t>
            </a:r>
            <a:r>
              <a:rPr lang="en-US" sz="1600" b="1" dirty="0" err="1" smtClean="0"/>
              <a:t>rel</a:t>
            </a:r>
            <a:r>
              <a:rPr lang="en-US" sz="1600" b="1" dirty="0" smtClean="0"/>
              <a:t>=“icon”   </a:t>
            </a:r>
            <a:r>
              <a:rPr lang="en-US" sz="1600" b="1" dirty="0" err="1" smtClean="0"/>
              <a:t>href</a:t>
            </a:r>
            <a:r>
              <a:rPr lang="en-US" sz="1600" b="1" dirty="0" smtClean="0"/>
              <a:t>=“”  /&gt;</a:t>
            </a:r>
          </a:p>
          <a:p>
            <a:pPr>
              <a:buFont typeface="Arial" panose="020B0604020202020204" pitchFamily="34" charset="0"/>
              <a:buChar char="•"/>
            </a:pPr>
            <a:endParaRPr lang="en-US" dirty="0" smtClean="0"/>
          </a:p>
          <a:p>
            <a:pPr>
              <a:buFont typeface="Arial" panose="020B0604020202020204" pitchFamily="34" charset="0"/>
              <a:buChar char="•"/>
            </a:pPr>
            <a:endParaRPr lang="en-US" dirty="0"/>
          </a:p>
        </p:txBody>
      </p:sp>
    </p:spTree>
    <p:extLst>
      <p:ext uri="{BB962C8B-B14F-4D97-AF65-F5344CB8AC3E}">
        <p14:creationId xmlns:p14="http://schemas.microsoft.com/office/powerpoint/2010/main" val="286506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Input </a:t>
            </a:r>
            <a:r>
              <a:rPr lang="en-US" dirty="0" smtClean="0"/>
              <a:t>Attributes(i</a:t>
            </a:r>
            <a:r>
              <a:rPr lang="en-US" dirty="0" smtClean="0"/>
              <a:t>nput </a:t>
            </a:r>
            <a:r>
              <a:rPr lang="en-US" dirty="0"/>
              <a:t>restrictions</a:t>
            </a:r>
            <a:r>
              <a:rPr lang="en-US" dirty="0" smtClean="0"/>
              <a:t>)</a:t>
            </a:r>
            <a:endParaRPr lang="en-US" dirty="0"/>
          </a:p>
        </p:txBody>
      </p:sp>
      <p:sp>
        <p:nvSpPr>
          <p:cNvPr id="3" name="Content Placeholder 2"/>
          <p:cNvSpPr>
            <a:spLocks noGrp="1"/>
          </p:cNvSpPr>
          <p:nvPr>
            <p:ph idx="1"/>
          </p:nvPr>
        </p:nvSpPr>
        <p:spPr/>
        <p:txBody>
          <a:bodyPr/>
          <a:lstStyle/>
          <a:p>
            <a:r>
              <a:rPr lang="en-US" b="1" dirty="0" smtClean="0"/>
              <a:t>autofocus</a:t>
            </a:r>
            <a:r>
              <a:rPr lang="en-US" dirty="0" smtClean="0"/>
              <a:t>: to set a controls focus on page load</a:t>
            </a:r>
          </a:p>
          <a:p>
            <a:r>
              <a:rPr lang="en-US" b="1" dirty="0" smtClean="0"/>
              <a:t>required</a:t>
            </a:r>
            <a:r>
              <a:rPr lang="en-US" dirty="0"/>
              <a:t>: to add </a:t>
            </a:r>
            <a:r>
              <a:rPr lang="en-US" dirty="0" smtClean="0"/>
              <a:t>automatic required </a:t>
            </a:r>
            <a:r>
              <a:rPr lang="en-US" dirty="0"/>
              <a:t>validation through the validation </a:t>
            </a:r>
            <a:r>
              <a:rPr lang="en-US" dirty="0" smtClean="0"/>
              <a:t>API</a:t>
            </a:r>
          </a:p>
          <a:p>
            <a:r>
              <a:rPr lang="en-US" b="1" dirty="0" smtClean="0"/>
              <a:t>placeholder</a:t>
            </a:r>
            <a:r>
              <a:rPr lang="en-US" dirty="0" smtClean="0"/>
              <a:t>: to add a short hint to describe the expected value of an input field</a:t>
            </a:r>
          </a:p>
          <a:p>
            <a:r>
              <a:rPr lang="en-US" b="1" dirty="0" err="1" smtClean="0"/>
              <a:t>readonly</a:t>
            </a:r>
            <a:r>
              <a:rPr lang="en-US" dirty="0" smtClean="0"/>
              <a:t>: to set an input field read-only</a:t>
            </a:r>
          </a:p>
          <a:p>
            <a:r>
              <a:rPr lang="en-US" b="1" dirty="0" smtClean="0"/>
              <a:t>disabled</a:t>
            </a:r>
            <a:r>
              <a:rPr lang="en-US" dirty="0" smtClean="0"/>
              <a:t>: to set an input as unusable and un-clickable (Won’t be submitted on a form post)</a:t>
            </a:r>
          </a:p>
          <a:p>
            <a:r>
              <a:rPr lang="en-US" b="1" dirty="0" smtClean="0"/>
              <a:t>value:</a:t>
            </a:r>
            <a:r>
              <a:rPr lang="en-US" dirty="0" smtClean="0"/>
              <a:t> specifies the initial value for an input.</a:t>
            </a:r>
            <a:endParaRPr lang="en-US" b="1" dirty="0" smtClean="0"/>
          </a:p>
          <a:p>
            <a:r>
              <a:rPr lang="en-US" b="1" dirty="0" smtClean="0"/>
              <a:t>size</a:t>
            </a:r>
            <a:r>
              <a:rPr lang="en-US" dirty="0" smtClean="0"/>
              <a:t>: specifies the size (in characters) for the input field</a:t>
            </a:r>
          </a:p>
          <a:p>
            <a:r>
              <a:rPr lang="en-US" b="1" dirty="0" err="1" smtClean="0"/>
              <a:t>maxlength</a:t>
            </a:r>
            <a:r>
              <a:rPr lang="en-US" b="1" dirty="0" smtClean="0"/>
              <a:t>:</a:t>
            </a:r>
            <a:r>
              <a:rPr lang="en-US" dirty="0" smtClean="0"/>
              <a:t> specifies the maximum allowed length</a:t>
            </a:r>
            <a:endParaRPr lang="en-US" dirty="0"/>
          </a:p>
        </p:txBody>
      </p:sp>
    </p:spTree>
    <p:extLst>
      <p:ext uri="{BB962C8B-B14F-4D97-AF65-F5344CB8AC3E}">
        <p14:creationId xmlns:p14="http://schemas.microsoft.com/office/powerpoint/2010/main" val="382318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13…input element</a:t>
            </a:r>
            <a:endParaRPr lang="en-US" dirty="0"/>
          </a:p>
        </p:txBody>
      </p:sp>
      <p:pic>
        <p:nvPicPr>
          <p:cNvPr id="4" name="Content Placeholder 3"/>
          <p:cNvPicPr>
            <a:picLocks noGrp="1" noChangeAspect="1"/>
          </p:cNvPicPr>
          <p:nvPr>
            <p:ph idx="1"/>
          </p:nvPr>
        </p:nvPicPr>
        <p:blipFill>
          <a:blip r:embed="rId2"/>
          <a:stretch>
            <a:fillRect/>
          </a:stretch>
        </p:blipFill>
        <p:spPr>
          <a:xfrm>
            <a:off x="1104900" y="1173162"/>
            <a:ext cx="10991305" cy="5475832"/>
          </a:xfrm>
          <a:prstGeom prst="rect">
            <a:avLst/>
          </a:prstGeom>
        </p:spPr>
      </p:pic>
    </p:spTree>
    <p:extLst>
      <p:ext uri="{BB962C8B-B14F-4D97-AF65-F5344CB8AC3E}">
        <p14:creationId xmlns:p14="http://schemas.microsoft.com/office/powerpoint/2010/main" val="44844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Text Elements</a:t>
            </a:r>
            <a:br>
              <a:rPr lang="en-US" dirty="0"/>
            </a:br>
            <a:r>
              <a:rPr lang="en-US" dirty="0"/>
              <a:t>&gt; </a:t>
            </a:r>
            <a:r>
              <a:rPr lang="en-US" dirty="0" err="1" smtClean="0"/>
              <a:t>TextArea</a:t>
            </a:r>
            <a:r>
              <a:rPr lang="en-US" dirty="0" smtClean="0"/>
              <a:t>: &lt;</a:t>
            </a:r>
            <a:r>
              <a:rPr lang="en-US" dirty="0" err="1" smtClean="0"/>
              <a:t>textarea</a:t>
            </a:r>
            <a:r>
              <a:rPr lang="en-US" dirty="0" smtClean="0"/>
              <a:t> </a:t>
            </a:r>
            <a:r>
              <a:rPr lang="en-US" dirty="0"/>
              <a:t>/&gt;</a:t>
            </a:r>
          </a:p>
        </p:txBody>
      </p:sp>
      <p:sp>
        <p:nvSpPr>
          <p:cNvPr id="3" name="Content Placeholder 2"/>
          <p:cNvSpPr>
            <a:spLocks noGrp="1"/>
          </p:cNvSpPr>
          <p:nvPr>
            <p:ph idx="1"/>
          </p:nvPr>
        </p:nvSpPr>
        <p:spPr/>
        <p:txBody>
          <a:bodyPr/>
          <a:lstStyle/>
          <a:p>
            <a:r>
              <a:rPr lang="en-US" dirty="0" smtClean="0"/>
              <a:t>Text area </a:t>
            </a:r>
            <a:r>
              <a:rPr lang="en-US" dirty="0"/>
              <a:t>fields are used when you want the user to </a:t>
            </a:r>
            <a:r>
              <a:rPr lang="en-US" dirty="0" smtClean="0"/>
              <a:t>type a multiline </a:t>
            </a:r>
            <a:r>
              <a:rPr lang="en-US" dirty="0"/>
              <a:t>letters, numbers, etc. in a </a:t>
            </a:r>
            <a:r>
              <a:rPr lang="en-US" dirty="0" smtClean="0"/>
              <a:t>form.</a:t>
            </a:r>
            <a:endParaRPr lang="en-US" dirty="0"/>
          </a:p>
          <a:p>
            <a:r>
              <a:rPr lang="en-US" dirty="0" smtClean="0"/>
              <a:t>&lt;</a:t>
            </a:r>
            <a:r>
              <a:rPr lang="en-US" dirty="0" err="1" smtClean="0"/>
              <a:t>textarea</a:t>
            </a:r>
            <a:r>
              <a:rPr lang="en-US" dirty="0" smtClean="0"/>
              <a:t>&gt; </a:t>
            </a:r>
            <a:r>
              <a:rPr lang="en-US" dirty="0"/>
              <a:t>defines a </a:t>
            </a:r>
            <a:r>
              <a:rPr lang="en-US" dirty="0" smtClean="0"/>
              <a:t>multi-line </a:t>
            </a:r>
            <a:r>
              <a:rPr lang="en-US" dirty="0"/>
              <a:t>input field that a user can enter a </a:t>
            </a:r>
            <a:r>
              <a:rPr lang="en-US" dirty="0" smtClean="0"/>
              <a:t>multiline </a:t>
            </a:r>
            <a:r>
              <a:rPr lang="en-US" dirty="0"/>
              <a:t>text into.</a:t>
            </a:r>
          </a:p>
          <a:p>
            <a:r>
              <a:rPr lang="en-US" dirty="0" smtClean="0"/>
              <a:t>Example:</a:t>
            </a:r>
          </a:p>
          <a:p>
            <a:endParaRPr lang="en-US" dirty="0"/>
          </a:p>
        </p:txBody>
      </p:sp>
      <p:pic>
        <p:nvPicPr>
          <p:cNvPr id="4" name="Picture 3"/>
          <p:cNvPicPr>
            <a:picLocks noChangeAspect="1"/>
          </p:cNvPicPr>
          <p:nvPr/>
        </p:nvPicPr>
        <p:blipFill>
          <a:blip r:embed="rId2"/>
          <a:stretch>
            <a:fillRect/>
          </a:stretch>
        </p:blipFill>
        <p:spPr>
          <a:xfrm>
            <a:off x="1050610" y="3956596"/>
            <a:ext cx="7850116" cy="83999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3375467" y="5174587"/>
            <a:ext cx="3116503" cy="1418009"/>
          </a:xfrm>
          <a:prstGeom prst="rect">
            <a:avLst/>
          </a:prstGeom>
          <a:ln>
            <a:solidFill>
              <a:schemeClr val="accent1"/>
            </a:solidFill>
          </a:ln>
        </p:spPr>
      </p:pic>
    </p:spTree>
    <p:extLst>
      <p:ext uri="{BB962C8B-B14F-4D97-AF65-F5344CB8AC3E}">
        <p14:creationId xmlns:p14="http://schemas.microsoft.com/office/powerpoint/2010/main" val="22278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14…text area element</a:t>
            </a:r>
            <a:endParaRPr lang="en-US" dirty="0"/>
          </a:p>
        </p:txBody>
      </p:sp>
      <p:pic>
        <p:nvPicPr>
          <p:cNvPr id="7" name="Content Placeholder 6"/>
          <p:cNvPicPr>
            <a:picLocks noGrp="1" noChangeAspect="1"/>
          </p:cNvPicPr>
          <p:nvPr>
            <p:ph idx="1"/>
          </p:nvPr>
        </p:nvPicPr>
        <p:blipFill>
          <a:blip r:embed="rId2"/>
          <a:stretch>
            <a:fillRect/>
          </a:stretch>
        </p:blipFill>
        <p:spPr>
          <a:xfrm>
            <a:off x="1476103" y="1449977"/>
            <a:ext cx="8673737" cy="5094514"/>
          </a:xfrm>
          <a:prstGeom prst="rect">
            <a:avLst/>
          </a:prstGeom>
        </p:spPr>
      </p:pic>
    </p:spTree>
    <p:extLst>
      <p:ext uri="{BB962C8B-B14F-4D97-AF65-F5344CB8AC3E}">
        <p14:creationId xmlns:p14="http://schemas.microsoft.com/office/powerpoint/2010/main" val="414437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Checkboxes and Radio Buttons</a:t>
            </a:r>
            <a:endParaRPr lang="en-US" dirty="0"/>
          </a:p>
        </p:txBody>
      </p:sp>
      <p:sp>
        <p:nvSpPr>
          <p:cNvPr id="3" name="Content Placeholder 2"/>
          <p:cNvSpPr>
            <a:spLocks noGrp="1"/>
          </p:cNvSpPr>
          <p:nvPr>
            <p:ph idx="1"/>
          </p:nvPr>
        </p:nvSpPr>
        <p:spPr/>
        <p:txBody>
          <a:bodyPr/>
          <a:lstStyle/>
          <a:p>
            <a:r>
              <a:rPr lang="en-US" dirty="0" smtClean="0"/>
              <a:t>Checkboxes and radio buttons are used to allow user to select from a set of options.</a:t>
            </a:r>
          </a:p>
          <a:p>
            <a:pPr lvl="1"/>
            <a:r>
              <a:rPr lang="en-US" dirty="0" smtClean="0"/>
              <a:t>Checkboxes are either on or off.</a:t>
            </a:r>
          </a:p>
          <a:p>
            <a:pPr lvl="1"/>
            <a:r>
              <a:rPr lang="en-US" dirty="0" smtClean="0"/>
              <a:t>Radio buttons are mutually exclusive controls.</a:t>
            </a:r>
            <a:endParaRPr lang="en-US" dirty="0"/>
          </a:p>
        </p:txBody>
      </p:sp>
    </p:spTree>
    <p:extLst>
      <p:ext uri="{BB962C8B-B14F-4D97-AF65-F5344CB8AC3E}">
        <p14:creationId xmlns:p14="http://schemas.microsoft.com/office/powerpoint/2010/main" val="35969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Checkboxes</a:t>
            </a:r>
            <a:endParaRPr lang="en-US" dirty="0"/>
          </a:p>
        </p:txBody>
      </p:sp>
      <p:sp>
        <p:nvSpPr>
          <p:cNvPr id="3" name="Content Placeholder 2"/>
          <p:cNvSpPr>
            <a:spLocks noGrp="1"/>
          </p:cNvSpPr>
          <p:nvPr>
            <p:ph idx="1"/>
          </p:nvPr>
        </p:nvSpPr>
        <p:spPr/>
        <p:txBody>
          <a:bodyPr/>
          <a:lstStyle/>
          <a:p>
            <a:r>
              <a:rPr lang="en-US" dirty="0"/>
              <a:t>&lt;input type=“checkbox”&gt; defines a checkbox. Checkboxes let a user select ZERO or MORE options of a limited number of choices.</a:t>
            </a:r>
          </a:p>
          <a:p>
            <a:r>
              <a:rPr lang="en-US" dirty="0" smtClean="0"/>
              <a:t>The </a:t>
            </a:r>
            <a:r>
              <a:rPr lang="en-US" b="1" dirty="0" smtClean="0"/>
              <a:t>checked</a:t>
            </a:r>
            <a:r>
              <a:rPr lang="en-US" dirty="0" smtClean="0"/>
              <a:t> attribute allows you to specify that control defaults to a checked state.</a:t>
            </a:r>
          </a:p>
          <a:p>
            <a:r>
              <a:rPr lang="en-US" dirty="0" smtClean="0"/>
              <a:t>Example:</a:t>
            </a:r>
            <a:endParaRPr lang="en-US" dirty="0"/>
          </a:p>
        </p:txBody>
      </p:sp>
      <p:pic>
        <p:nvPicPr>
          <p:cNvPr id="4" name="Picture 3"/>
          <p:cNvPicPr>
            <a:picLocks noChangeAspect="1"/>
          </p:cNvPicPr>
          <p:nvPr/>
        </p:nvPicPr>
        <p:blipFill>
          <a:blip r:embed="rId2"/>
          <a:stretch>
            <a:fillRect/>
          </a:stretch>
        </p:blipFill>
        <p:spPr>
          <a:xfrm>
            <a:off x="733449" y="3956597"/>
            <a:ext cx="8484437" cy="1940387"/>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532270" y="5722031"/>
            <a:ext cx="4350264" cy="656185"/>
          </a:xfrm>
          <a:prstGeom prst="rect">
            <a:avLst/>
          </a:prstGeom>
          <a:ln>
            <a:solidFill>
              <a:schemeClr val="accent1"/>
            </a:solidFill>
          </a:ln>
        </p:spPr>
      </p:pic>
    </p:spTree>
    <p:extLst>
      <p:ext uri="{BB962C8B-B14F-4D97-AF65-F5344CB8AC3E}">
        <p14:creationId xmlns:p14="http://schemas.microsoft.com/office/powerpoint/2010/main" val="269361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Radio Buttons</a:t>
            </a:r>
            <a:endParaRPr lang="en-US" dirty="0"/>
          </a:p>
        </p:txBody>
      </p:sp>
      <p:sp>
        <p:nvSpPr>
          <p:cNvPr id="3" name="Content Placeholder 2"/>
          <p:cNvSpPr>
            <a:spLocks noGrp="1"/>
          </p:cNvSpPr>
          <p:nvPr>
            <p:ph idx="1"/>
          </p:nvPr>
        </p:nvSpPr>
        <p:spPr/>
        <p:txBody>
          <a:bodyPr/>
          <a:lstStyle/>
          <a:p>
            <a:r>
              <a:rPr lang="en-US" dirty="0"/>
              <a:t>&lt;input type=“radio”&gt; defines a radio button. Radio buttons let user select ONLY ONE of a limited number of choices</a:t>
            </a:r>
            <a:r>
              <a:rPr lang="en-US" dirty="0" smtClean="0"/>
              <a:t>.</a:t>
            </a:r>
          </a:p>
          <a:p>
            <a:r>
              <a:rPr lang="en-US" dirty="0" smtClean="0"/>
              <a:t>Radio buttons are grouped together through their </a:t>
            </a:r>
            <a:r>
              <a:rPr lang="en-US" b="1" dirty="0" smtClean="0"/>
              <a:t>name</a:t>
            </a:r>
            <a:r>
              <a:rPr lang="en-US" dirty="0" smtClean="0"/>
              <a:t> attribute and that is how the mutual exclusive behavior is achieved.</a:t>
            </a:r>
          </a:p>
          <a:p>
            <a:r>
              <a:rPr lang="en-US" dirty="0"/>
              <a:t>The </a:t>
            </a:r>
            <a:r>
              <a:rPr lang="en-US" b="1" dirty="0"/>
              <a:t>checked</a:t>
            </a:r>
            <a:r>
              <a:rPr lang="en-US" dirty="0"/>
              <a:t> attribute allows you to specify that control defaults to a checked state.</a:t>
            </a:r>
          </a:p>
          <a:p>
            <a:endParaRPr lang="en-US" dirty="0"/>
          </a:p>
          <a:p>
            <a:endParaRPr lang="en-US" dirty="0"/>
          </a:p>
        </p:txBody>
      </p:sp>
      <p:pic>
        <p:nvPicPr>
          <p:cNvPr id="4" name="Picture 3"/>
          <p:cNvPicPr>
            <a:picLocks noChangeAspect="1"/>
          </p:cNvPicPr>
          <p:nvPr/>
        </p:nvPicPr>
        <p:blipFill>
          <a:blip r:embed="rId2"/>
          <a:stretch>
            <a:fillRect/>
          </a:stretch>
        </p:blipFill>
        <p:spPr>
          <a:xfrm>
            <a:off x="1277689" y="4278826"/>
            <a:ext cx="7395958" cy="1762536"/>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5464656" y="5941466"/>
            <a:ext cx="4237859" cy="660169"/>
          </a:xfrm>
          <a:prstGeom prst="rect">
            <a:avLst/>
          </a:prstGeom>
          <a:ln>
            <a:solidFill>
              <a:schemeClr val="accent1"/>
            </a:solidFill>
          </a:ln>
        </p:spPr>
      </p:pic>
    </p:spTree>
    <p:extLst>
      <p:ext uri="{BB962C8B-B14F-4D97-AF65-F5344CB8AC3E}">
        <p14:creationId xmlns:p14="http://schemas.microsoft.com/office/powerpoint/2010/main" val="55671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Lists / Dropdown Lists</a:t>
            </a:r>
            <a:endParaRPr lang="en-US" dirty="0"/>
          </a:p>
        </p:txBody>
      </p:sp>
      <p:sp>
        <p:nvSpPr>
          <p:cNvPr id="3" name="Content Placeholder 2"/>
          <p:cNvSpPr>
            <a:spLocks noGrp="1"/>
          </p:cNvSpPr>
          <p:nvPr>
            <p:ph idx="1"/>
          </p:nvPr>
        </p:nvSpPr>
        <p:spPr/>
        <p:txBody>
          <a:bodyPr/>
          <a:lstStyle/>
          <a:p>
            <a:r>
              <a:rPr lang="en-US" dirty="0" smtClean="0"/>
              <a:t>Select lists are another common feature for selecting from a list of options.</a:t>
            </a:r>
          </a:p>
          <a:p>
            <a:r>
              <a:rPr lang="en-US" dirty="0" smtClean="0"/>
              <a:t>Select lists are implemented using the &lt;select&gt; tag.</a:t>
            </a:r>
          </a:p>
          <a:p>
            <a:r>
              <a:rPr lang="en-US" dirty="0" smtClean="0"/>
              <a:t>The </a:t>
            </a:r>
            <a:r>
              <a:rPr lang="en-US" b="1" dirty="0" smtClean="0"/>
              <a:t>select</a:t>
            </a:r>
            <a:r>
              <a:rPr lang="en-US" dirty="0" smtClean="0"/>
              <a:t> tag is a container and it contains the </a:t>
            </a:r>
            <a:r>
              <a:rPr lang="en-US" b="1" dirty="0" smtClean="0"/>
              <a:t>option</a:t>
            </a:r>
            <a:r>
              <a:rPr lang="en-US" dirty="0" smtClean="0"/>
              <a:t> tag.</a:t>
            </a:r>
          </a:p>
          <a:p>
            <a:r>
              <a:rPr lang="en-US" dirty="0" smtClean="0"/>
              <a:t>The option tag is also a container, and it contains the text label for the dropdown list.</a:t>
            </a:r>
          </a:p>
          <a:p>
            <a:r>
              <a:rPr lang="en-US" dirty="0" smtClean="0"/>
              <a:t>The </a:t>
            </a:r>
            <a:r>
              <a:rPr lang="en-US" b="1" dirty="0" smtClean="0"/>
              <a:t>selected</a:t>
            </a:r>
            <a:r>
              <a:rPr lang="en-US" dirty="0" smtClean="0"/>
              <a:t> attribute on the options tag allows you in specifying the default selected option and the </a:t>
            </a:r>
            <a:r>
              <a:rPr lang="en-US" b="1" dirty="0" smtClean="0"/>
              <a:t>disabled</a:t>
            </a:r>
            <a:r>
              <a:rPr lang="en-US" dirty="0" smtClean="0"/>
              <a:t> attribute allows you in disabling an option from getting selected by the user.</a:t>
            </a:r>
          </a:p>
          <a:p>
            <a:r>
              <a:rPr lang="en-US" dirty="0" smtClean="0"/>
              <a:t>The </a:t>
            </a:r>
            <a:r>
              <a:rPr lang="en-US" b="1" dirty="0" smtClean="0"/>
              <a:t>value</a:t>
            </a:r>
            <a:r>
              <a:rPr lang="en-US" dirty="0" smtClean="0"/>
              <a:t> attribute on the option tag specifies the value for the element whose name is specified between the start and end tag of the option tag. </a:t>
            </a:r>
          </a:p>
        </p:txBody>
      </p:sp>
    </p:spTree>
    <p:extLst>
      <p:ext uri="{BB962C8B-B14F-4D97-AF65-F5344CB8AC3E}">
        <p14:creationId xmlns:p14="http://schemas.microsoft.com/office/powerpoint/2010/main" val="114274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Lists / Dropdown Lists</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77334" y="2160589"/>
            <a:ext cx="8064816" cy="4063748"/>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991601" y="2160589"/>
            <a:ext cx="2806192" cy="999706"/>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9274002" y="3390484"/>
            <a:ext cx="2253915" cy="3339133"/>
          </a:xfrm>
          <a:prstGeom prst="rect">
            <a:avLst/>
          </a:prstGeom>
          <a:ln>
            <a:solidFill>
              <a:schemeClr val="accent1"/>
            </a:solidFill>
          </a:ln>
        </p:spPr>
      </p:pic>
    </p:spTree>
    <p:extLst>
      <p:ext uri="{BB962C8B-B14F-4D97-AF65-F5344CB8AC3E}">
        <p14:creationId xmlns:p14="http://schemas.microsoft.com/office/powerpoint/2010/main" val="38731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Lists </a:t>
            </a:r>
            <a:r>
              <a:rPr lang="en-US" dirty="0" smtClean="0"/>
              <a:t>and </a:t>
            </a:r>
            <a:r>
              <a:rPr lang="en-US" dirty="0"/>
              <a:t>Dropdown Lists</a:t>
            </a:r>
          </a:p>
        </p:txBody>
      </p:sp>
      <p:sp>
        <p:nvSpPr>
          <p:cNvPr id="3" name="Content Placeholder 2"/>
          <p:cNvSpPr>
            <a:spLocks noGrp="1"/>
          </p:cNvSpPr>
          <p:nvPr>
            <p:ph idx="1"/>
          </p:nvPr>
        </p:nvSpPr>
        <p:spPr/>
        <p:txBody>
          <a:bodyPr/>
          <a:lstStyle/>
          <a:p>
            <a:r>
              <a:rPr lang="en-US" dirty="0" smtClean="0"/>
              <a:t>The </a:t>
            </a:r>
            <a:r>
              <a:rPr lang="en-US" b="1" dirty="0" smtClean="0"/>
              <a:t>size</a:t>
            </a:r>
            <a:r>
              <a:rPr lang="en-US" dirty="0" smtClean="0"/>
              <a:t> attribute on a select list allows you to specify the number of options that are going to be displayed at the same time. The default is 1.</a:t>
            </a:r>
          </a:p>
          <a:p>
            <a:endParaRPr lang="en-US" dirty="0"/>
          </a:p>
          <a:p>
            <a:endParaRPr lang="en-US" dirty="0" smtClean="0"/>
          </a:p>
          <a:p>
            <a:endParaRPr lang="en-US" dirty="0"/>
          </a:p>
          <a:p>
            <a:endParaRPr lang="en-US" dirty="0" smtClean="0"/>
          </a:p>
          <a:p>
            <a:r>
              <a:rPr lang="en-US" dirty="0" smtClean="0"/>
              <a:t>The </a:t>
            </a:r>
            <a:r>
              <a:rPr lang="en-US" b="1" dirty="0" smtClean="0"/>
              <a:t>multiple</a:t>
            </a:r>
            <a:r>
              <a:rPr lang="en-US" dirty="0" smtClean="0"/>
              <a:t> attribute on a select list allows selecting multiple item from a list. If the multiple attribute is selected and no size attribute is specified, the browser defaults to a size of four.</a:t>
            </a:r>
            <a:endParaRPr lang="en-US" dirty="0"/>
          </a:p>
        </p:txBody>
      </p:sp>
      <p:pic>
        <p:nvPicPr>
          <p:cNvPr id="5" name="Picture 4"/>
          <p:cNvPicPr>
            <a:picLocks noChangeAspect="1"/>
          </p:cNvPicPr>
          <p:nvPr/>
        </p:nvPicPr>
        <p:blipFill>
          <a:blip r:embed="rId2"/>
          <a:stretch>
            <a:fillRect/>
          </a:stretch>
        </p:blipFill>
        <p:spPr>
          <a:xfrm>
            <a:off x="2013038" y="2960519"/>
            <a:ext cx="7016121" cy="600828"/>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9274001" y="2136021"/>
            <a:ext cx="2821209" cy="224982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2078736" y="6065930"/>
            <a:ext cx="6950423" cy="446923"/>
          </a:xfrm>
          <a:prstGeom prst="rect">
            <a:avLst/>
          </a:prstGeom>
          <a:ln>
            <a:solidFill>
              <a:schemeClr val="accent1"/>
            </a:solidFill>
          </a:ln>
        </p:spPr>
      </p:pic>
      <p:pic>
        <p:nvPicPr>
          <p:cNvPr id="8" name="Picture 7"/>
          <p:cNvPicPr>
            <a:picLocks noChangeAspect="1"/>
          </p:cNvPicPr>
          <p:nvPr/>
        </p:nvPicPr>
        <p:blipFill>
          <a:blip r:embed="rId5"/>
          <a:stretch>
            <a:fillRect/>
          </a:stretch>
        </p:blipFill>
        <p:spPr>
          <a:xfrm>
            <a:off x="9434153" y="4833948"/>
            <a:ext cx="2500904" cy="2099524"/>
          </a:xfrm>
          <a:prstGeom prst="rect">
            <a:avLst/>
          </a:prstGeom>
          <a:ln>
            <a:solidFill>
              <a:schemeClr val="accent1"/>
            </a:solidFill>
          </a:ln>
        </p:spPr>
      </p:pic>
    </p:spTree>
    <p:extLst>
      <p:ext uri="{BB962C8B-B14F-4D97-AF65-F5344CB8AC3E}">
        <p14:creationId xmlns:p14="http://schemas.microsoft.com/office/powerpoint/2010/main" val="377053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Body of an HTML Document</a:t>
            </a:r>
            <a:endParaRPr lang="en-US" dirty="0"/>
          </a:p>
        </p:txBody>
      </p:sp>
      <p:sp>
        <p:nvSpPr>
          <p:cNvPr id="3" name="Content Placeholder 2"/>
          <p:cNvSpPr>
            <a:spLocks noGrp="1"/>
          </p:cNvSpPr>
          <p:nvPr>
            <p:ph idx="1"/>
          </p:nvPr>
        </p:nvSpPr>
        <p:spPr/>
        <p:txBody>
          <a:bodyPr>
            <a:normAutofit/>
          </a:bodyPr>
          <a:lstStyle/>
          <a:p>
            <a:r>
              <a:rPr lang="en-US" dirty="0" smtClean="0">
                <a:latin typeface="Georgia" panose="02040502050405020303" pitchFamily="18" charset="0"/>
              </a:rPr>
              <a:t>The BODY of an HTML document is where all the information you wish to view must appear.</a:t>
            </a:r>
          </a:p>
          <a:p>
            <a:r>
              <a:rPr lang="en-US" dirty="0" smtClean="0">
                <a:latin typeface="Georgia" panose="02040502050405020303" pitchFamily="18" charset="0"/>
              </a:rPr>
              <a:t>The region associated with the BODY of a document should be declared using the following HTML tags:</a:t>
            </a:r>
          </a:p>
          <a:p>
            <a:pPr marL="0" indent="0">
              <a:buNone/>
            </a:pPr>
            <a:r>
              <a:rPr lang="en-US" dirty="0" smtClean="0">
                <a:latin typeface="Georgia" panose="02040502050405020303" pitchFamily="18" charset="0"/>
              </a:rPr>
              <a:t>	&lt;body&gt;</a:t>
            </a:r>
          </a:p>
          <a:p>
            <a:pPr marL="0" indent="0">
              <a:buNone/>
            </a:pPr>
            <a:r>
              <a:rPr lang="en-US" dirty="0">
                <a:latin typeface="Georgia" panose="02040502050405020303" pitchFamily="18" charset="0"/>
              </a:rPr>
              <a:t>	</a:t>
            </a:r>
            <a:r>
              <a:rPr lang="en-US" dirty="0" smtClean="0">
                <a:latin typeface="Georgia" panose="02040502050405020303" pitchFamily="18" charset="0"/>
              </a:rPr>
              <a:t>	Should appear after the &lt;/head&gt; definition</a:t>
            </a:r>
          </a:p>
          <a:p>
            <a:pPr marL="0" indent="0">
              <a:buNone/>
            </a:pPr>
            <a:r>
              <a:rPr lang="en-US" dirty="0">
                <a:latin typeface="Georgia" panose="02040502050405020303" pitchFamily="18" charset="0"/>
              </a:rPr>
              <a:t>	</a:t>
            </a:r>
            <a:r>
              <a:rPr lang="en-US" dirty="0" smtClean="0">
                <a:latin typeface="Georgia" panose="02040502050405020303" pitchFamily="18" charset="0"/>
              </a:rPr>
              <a:t>&lt;/body&gt;</a:t>
            </a:r>
          </a:p>
          <a:p>
            <a:pPr marL="0" indent="0">
              <a:buNone/>
            </a:pPr>
            <a:r>
              <a:rPr lang="en-US" dirty="0">
                <a:latin typeface="Georgia" panose="02040502050405020303" pitchFamily="18" charset="0"/>
              </a:rPr>
              <a:t>	</a:t>
            </a:r>
            <a:r>
              <a:rPr lang="en-US" dirty="0" smtClean="0">
                <a:latin typeface="Georgia" panose="02040502050405020303" pitchFamily="18" charset="0"/>
              </a:rPr>
              <a:t>	Should appear after the document’s text but before the &lt;/html&gt; tag</a:t>
            </a:r>
            <a:endParaRPr lang="en-US" dirty="0">
              <a:latin typeface="Georgia" panose="02040502050405020303" pitchFamily="18" charset="0"/>
            </a:endParaRPr>
          </a:p>
          <a:p>
            <a:r>
              <a:rPr lang="en-US" dirty="0" smtClean="0">
                <a:latin typeface="Georgia" panose="02040502050405020303" pitchFamily="18" charset="0"/>
              </a:rPr>
              <a:t>An HTML document can be freely formatted as you wish.</a:t>
            </a:r>
          </a:p>
        </p:txBody>
      </p:sp>
    </p:spTree>
    <p:extLst>
      <p:ext uri="{BB962C8B-B14F-4D97-AF65-F5344CB8AC3E}">
        <p14:creationId xmlns:p14="http://schemas.microsoft.com/office/powerpoint/2010/main" val="242842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Lists and Dropdown Lists</a:t>
            </a:r>
          </a:p>
        </p:txBody>
      </p:sp>
      <p:sp>
        <p:nvSpPr>
          <p:cNvPr id="3" name="Content Placeholder 2"/>
          <p:cNvSpPr>
            <a:spLocks noGrp="1"/>
          </p:cNvSpPr>
          <p:nvPr>
            <p:ph idx="1"/>
          </p:nvPr>
        </p:nvSpPr>
        <p:spPr/>
        <p:txBody>
          <a:bodyPr/>
          <a:lstStyle/>
          <a:p>
            <a:r>
              <a:rPr lang="en-US" dirty="0" smtClean="0"/>
              <a:t>When your list options gets very long, sometimes you want to segment them. That can be achieved with the &lt;</a:t>
            </a:r>
            <a:r>
              <a:rPr lang="en-US" dirty="0" err="1" smtClean="0"/>
              <a:t>optgroup</a:t>
            </a:r>
            <a:r>
              <a:rPr lang="en-US" dirty="0" smtClean="0"/>
              <a:t>&gt; container tag.</a:t>
            </a:r>
          </a:p>
          <a:p>
            <a:r>
              <a:rPr lang="en-US" dirty="0" smtClean="0"/>
              <a:t>The </a:t>
            </a:r>
            <a:r>
              <a:rPr lang="en-US" b="1" dirty="0" smtClean="0"/>
              <a:t>label</a:t>
            </a:r>
            <a:r>
              <a:rPr lang="en-US" dirty="0" smtClean="0"/>
              <a:t> attribute on an option group allows you in specifying the name of the group.</a:t>
            </a:r>
            <a:endParaRPr lang="en-US" dirty="0"/>
          </a:p>
        </p:txBody>
      </p:sp>
    </p:spTree>
    <p:extLst>
      <p:ext uri="{BB962C8B-B14F-4D97-AF65-F5344CB8AC3E}">
        <p14:creationId xmlns:p14="http://schemas.microsoft.com/office/powerpoint/2010/main" val="54263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Lists and Dropdown Lists</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677333" y="2160589"/>
            <a:ext cx="8239367" cy="3229558"/>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9059779" y="2527342"/>
            <a:ext cx="3008938" cy="2496051"/>
          </a:xfrm>
          <a:prstGeom prst="rect">
            <a:avLst/>
          </a:prstGeom>
          <a:ln>
            <a:solidFill>
              <a:schemeClr val="accent1"/>
            </a:solidFill>
          </a:ln>
        </p:spPr>
      </p:pic>
    </p:spTree>
    <p:extLst>
      <p:ext uri="{BB962C8B-B14F-4D97-AF65-F5344CB8AC3E}">
        <p14:creationId xmlns:p14="http://schemas.microsoft.com/office/powerpoint/2010/main" val="14813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15…</a:t>
            </a:r>
            <a:r>
              <a:rPr lang="en-US" dirty="0" err="1" smtClean="0"/>
              <a:t>radio,checkbox</a:t>
            </a:r>
            <a:r>
              <a:rPr lang="en-US" dirty="0" smtClean="0"/>
              <a:t> and dropdown </a:t>
            </a:r>
            <a:endParaRPr lang="en-US" dirty="0"/>
          </a:p>
        </p:txBody>
      </p:sp>
      <p:pic>
        <p:nvPicPr>
          <p:cNvPr id="4" name="Content Placeholder 3"/>
          <p:cNvPicPr>
            <a:picLocks noGrp="1" noChangeAspect="1"/>
          </p:cNvPicPr>
          <p:nvPr>
            <p:ph idx="1"/>
          </p:nvPr>
        </p:nvPicPr>
        <p:blipFill>
          <a:blip r:embed="rId2"/>
          <a:stretch>
            <a:fillRect/>
          </a:stretch>
        </p:blipFill>
        <p:spPr>
          <a:xfrm>
            <a:off x="1104900" y="1345474"/>
            <a:ext cx="9776460" cy="5512526"/>
          </a:xfrm>
          <a:prstGeom prst="rect">
            <a:avLst/>
          </a:prstGeom>
        </p:spPr>
      </p:pic>
    </p:spTree>
    <p:extLst>
      <p:ext uri="{BB962C8B-B14F-4D97-AF65-F5344CB8AC3E}">
        <p14:creationId xmlns:p14="http://schemas.microsoft.com/office/powerpoint/2010/main" val="77224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Label</a:t>
            </a:r>
            <a:endParaRPr lang="en-US" dirty="0"/>
          </a:p>
        </p:txBody>
      </p:sp>
      <p:sp>
        <p:nvSpPr>
          <p:cNvPr id="3" name="Content Placeholder 2"/>
          <p:cNvSpPr>
            <a:spLocks noGrp="1"/>
          </p:cNvSpPr>
          <p:nvPr>
            <p:ph idx="1"/>
          </p:nvPr>
        </p:nvSpPr>
        <p:spPr/>
        <p:txBody>
          <a:bodyPr/>
          <a:lstStyle/>
          <a:p>
            <a:r>
              <a:rPr lang="en-US" dirty="0" smtClean="0"/>
              <a:t>The &lt;label&gt; tag defines a label for an &lt;input&gt; element.</a:t>
            </a:r>
          </a:p>
          <a:p>
            <a:r>
              <a:rPr lang="en-US" dirty="0" smtClean="0"/>
              <a:t>The </a:t>
            </a:r>
            <a:r>
              <a:rPr lang="en-US" b="1" dirty="0" smtClean="0"/>
              <a:t>for</a:t>
            </a:r>
            <a:r>
              <a:rPr lang="en-US" dirty="0" smtClean="0"/>
              <a:t> attribute of the &lt;label&gt; tag should be equal to the id attribute of the related element to bind them together.</a:t>
            </a:r>
          </a:p>
          <a:p>
            <a:pPr lvl="1"/>
            <a:r>
              <a:rPr lang="en-US" dirty="0" smtClean="0"/>
              <a:t>A label can be bound to an element either by using the “for” attribute, or by placing the element inside the &lt;label&gt; element.</a:t>
            </a:r>
            <a:endParaRPr lang="en-US" dirty="0"/>
          </a:p>
        </p:txBody>
      </p:sp>
      <p:pic>
        <p:nvPicPr>
          <p:cNvPr id="4" name="Picture 3"/>
          <p:cNvPicPr>
            <a:picLocks noChangeAspect="1"/>
          </p:cNvPicPr>
          <p:nvPr/>
        </p:nvPicPr>
        <p:blipFill>
          <a:blip r:embed="rId2"/>
          <a:stretch>
            <a:fillRect/>
          </a:stretch>
        </p:blipFill>
        <p:spPr>
          <a:xfrm>
            <a:off x="875483" y="4100975"/>
            <a:ext cx="7410450" cy="222885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484082" y="4946651"/>
            <a:ext cx="3326171" cy="825962"/>
          </a:xfrm>
          <a:prstGeom prst="rect">
            <a:avLst/>
          </a:prstGeom>
          <a:ln>
            <a:solidFill>
              <a:schemeClr val="accent1"/>
            </a:solidFill>
          </a:ln>
        </p:spPr>
      </p:pic>
    </p:spTree>
    <p:extLst>
      <p:ext uri="{BB962C8B-B14F-4D97-AF65-F5344CB8AC3E}">
        <p14:creationId xmlns:p14="http://schemas.microsoft.com/office/powerpoint/2010/main" val="25477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Submit and Button Elements</a:t>
            </a:r>
            <a:endParaRPr lang="en-US" dirty="0"/>
          </a:p>
        </p:txBody>
      </p:sp>
      <p:sp>
        <p:nvSpPr>
          <p:cNvPr id="3" name="Content Placeholder 2"/>
          <p:cNvSpPr>
            <a:spLocks noGrp="1"/>
          </p:cNvSpPr>
          <p:nvPr>
            <p:ph idx="1"/>
          </p:nvPr>
        </p:nvSpPr>
        <p:spPr>
          <a:xfrm>
            <a:off x="677334" y="2160589"/>
            <a:ext cx="8596668" cy="4272295"/>
          </a:xfrm>
        </p:spPr>
        <p:txBody>
          <a:bodyPr/>
          <a:lstStyle/>
          <a:p>
            <a:r>
              <a:rPr lang="en-US" dirty="0" smtClean="0"/>
              <a:t>Form buttons are used to initiate an action.</a:t>
            </a:r>
          </a:p>
          <a:p>
            <a:r>
              <a:rPr lang="en-US" dirty="0" smtClean="0"/>
              <a:t>The submit input button allows you to submit information on a form to a server side script.</a:t>
            </a:r>
          </a:p>
          <a:p>
            <a:pPr lvl="1"/>
            <a:r>
              <a:rPr lang="en-US" dirty="0" smtClean="0"/>
              <a:t>&lt;input type=“submit” /&gt;</a:t>
            </a:r>
          </a:p>
          <a:p>
            <a:r>
              <a:rPr lang="en-US" dirty="0" smtClean="0"/>
              <a:t>The reset input button allows you to reset input values to their default values. (It clears the form, and resets it to the original state)</a:t>
            </a:r>
          </a:p>
          <a:p>
            <a:pPr lvl="1"/>
            <a:r>
              <a:rPr lang="en-US" dirty="0" smtClean="0"/>
              <a:t>&lt;input type=“reset” /&gt;</a:t>
            </a:r>
          </a:p>
          <a:p>
            <a:r>
              <a:rPr lang="en-US" dirty="0" smtClean="0"/>
              <a:t>The button input button allows you to process a form submit but doesn’t send a request to a server. Its only purpose is to call JavaScript.</a:t>
            </a:r>
          </a:p>
          <a:p>
            <a:pPr lvl="1"/>
            <a:r>
              <a:rPr lang="en-US" dirty="0" smtClean="0"/>
              <a:t>Commonly used on a JavaScript only applications.</a:t>
            </a:r>
          </a:p>
          <a:p>
            <a:pPr lvl="1"/>
            <a:r>
              <a:rPr lang="en-US" dirty="0" smtClean="0"/>
              <a:t>&lt;input type=“button /&gt;</a:t>
            </a:r>
            <a:endParaRPr lang="en-US" dirty="0"/>
          </a:p>
        </p:txBody>
      </p:sp>
    </p:spTree>
    <p:extLst>
      <p:ext uri="{BB962C8B-B14F-4D97-AF65-F5344CB8AC3E}">
        <p14:creationId xmlns:p14="http://schemas.microsoft.com/office/powerpoint/2010/main" val="51243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Submit and Button Elements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677334" y="2160588"/>
            <a:ext cx="11221597" cy="244349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3734336" y="4834271"/>
            <a:ext cx="4433824" cy="1844843"/>
          </a:xfrm>
          <a:prstGeom prst="rect">
            <a:avLst/>
          </a:prstGeom>
          <a:ln>
            <a:solidFill>
              <a:schemeClr val="accent1"/>
            </a:solidFill>
          </a:ln>
        </p:spPr>
      </p:pic>
    </p:spTree>
    <p:extLst>
      <p:ext uri="{BB962C8B-B14F-4D97-AF65-F5344CB8AC3E}">
        <p14:creationId xmlns:p14="http://schemas.microsoft.com/office/powerpoint/2010/main" val="10671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16…</a:t>
            </a:r>
            <a:r>
              <a:rPr lang="en-US" dirty="0" err="1" smtClean="0"/>
              <a:t>submit,reset,image,js</a:t>
            </a:r>
            <a:r>
              <a:rPr lang="en-US" dirty="0" smtClean="0"/>
              <a:t> buttons</a:t>
            </a:r>
            <a:endParaRPr lang="en-US" dirty="0"/>
          </a:p>
        </p:txBody>
      </p:sp>
      <p:pic>
        <p:nvPicPr>
          <p:cNvPr id="5" name="Content Placeholder 4"/>
          <p:cNvPicPr>
            <a:picLocks noGrp="1" noChangeAspect="1"/>
          </p:cNvPicPr>
          <p:nvPr>
            <p:ph idx="1"/>
          </p:nvPr>
        </p:nvPicPr>
        <p:blipFill>
          <a:blip r:embed="rId2"/>
          <a:stretch>
            <a:fillRect/>
          </a:stretch>
        </p:blipFill>
        <p:spPr>
          <a:xfrm>
            <a:off x="1201782" y="1580606"/>
            <a:ext cx="8765177" cy="3191419"/>
          </a:xfrm>
          <a:prstGeom prst="rect">
            <a:avLst/>
          </a:prstGeom>
        </p:spPr>
      </p:pic>
    </p:spTree>
    <p:extLst>
      <p:ext uri="{BB962C8B-B14F-4D97-AF65-F5344CB8AC3E}">
        <p14:creationId xmlns:p14="http://schemas.microsoft.com/office/powerpoint/2010/main" val="297695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Action Attribute</a:t>
            </a:r>
            <a:endParaRPr lang="en-US" dirty="0"/>
          </a:p>
        </p:txBody>
      </p:sp>
      <p:sp>
        <p:nvSpPr>
          <p:cNvPr id="3" name="Content Placeholder 2"/>
          <p:cNvSpPr>
            <a:spLocks noGrp="1"/>
          </p:cNvSpPr>
          <p:nvPr>
            <p:ph idx="1"/>
          </p:nvPr>
        </p:nvSpPr>
        <p:spPr/>
        <p:txBody>
          <a:bodyPr>
            <a:normAutofit/>
          </a:bodyPr>
          <a:lstStyle/>
          <a:p>
            <a:r>
              <a:rPr lang="en-US" dirty="0"/>
              <a:t>Action Attribute and the Submit Button:</a:t>
            </a:r>
          </a:p>
          <a:p>
            <a:pPr lvl="1"/>
            <a:r>
              <a:rPr lang="en-US" dirty="0"/>
              <a:t>When the user clicks on the “Submit” button, the content of the form is sent to the server.</a:t>
            </a:r>
          </a:p>
          <a:p>
            <a:pPr lvl="1"/>
            <a:r>
              <a:rPr lang="en-US" dirty="0"/>
              <a:t>The form’s action attribute defines the name of the file to send the content to.</a:t>
            </a:r>
          </a:p>
          <a:p>
            <a:pPr lvl="1"/>
            <a:r>
              <a:rPr lang="en-US" dirty="0"/>
              <a:t>It depends on PHP or ASP </a:t>
            </a:r>
            <a:r>
              <a:rPr lang="en-US" dirty="0" smtClean="0"/>
              <a:t>File or any CGI script.</a:t>
            </a:r>
            <a:endParaRPr lang="en-US" dirty="0"/>
          </a:p>
        </p:txBody>
      </p:sp>
      <p:pic>
        <p:nvPicPr>
          <p:cNvPr id="4" name="Picture 3"/>
          <p:cNvPicPr>
            <a:picLocks noChangeAspect="1"/>
          </p:cNvPicPr>
          <p:nvPr/>
        </p:nvPicPr>
        <p:blipFill>
          <a:blip r:embed="rId2"/>
          <a:stretch>
            <a:fillRect/>
          </a:stretch>
        </p:blipFill>
        <p:spPr>
          <a:xfrm>
            <a:off x="2820598" y="5527262"/>
            <a:ext cx="5530470" cy="51410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1746693" y="4100975"/>
            <a:ext cx="7678280" cy="1211764"/>
          </a:xfrm>
          <a:prstGeom prst="rect">
            <a:avLst/>
          </a:prstGeom>
          <a:ln>
            <a:solidFill>
              <a:schemeClr val="accent1"/>
            </a:solidFill>
          </a:ln>
        </p:spPr>
      </p:pic>
    </p:spTree>
    <p:extLst>
      <p:ext uri="{BB962C8B-B14F-4D97-AF65-F5344CB8AC3E}">
        <p14:creationId xmlns:p14="http://schemas.microsoft.com/office/powerpoint/2010/main" val="188162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Form Attributes</a:t>
            </a:r>
            <a:endParaRPr lang="en-US" dirty="0"/>
          </a:p>
        </p:txBody>
      </p:sp>
      <p:sp>
        <p:nvSpPr>
          <p:cNvPr id="3" name="Content Placeholder 2"/>
          <p:cNvSpPr>
            <a:spLocks noGrp="1"/>
          </p:cNvSpPr>
          <p:nvPr>
            <p:ph idx="1"/>
          </p:nvPr>
        </p:nvSpPr>
        <p:spPr/>
        <p:txBody>
          <a:bodyPr/>
          <a:lstStyle/>
          <a:p>
            <a:r>
              <a:rPr lang="en-US" b="1" dirty="0" err="1" smtClean="0"/>
              <a:t>novalidate</a:t>
            </a:r>
            <a:r>
              <a:rPr lang="en-US" b="1" dirty="0" smtClean="0"/>
              <a:t>:</a:t>
            </a:r>
            <a:r>
              <a:rPr lang="en-US" dirty="0" smtClean="0"/>
              <a:t> specifies that the form data should not be validated when submitted.</a:t>
            </a:r>
          </a:p>
          <a:p>
            <a:r>
              <a:rPr lang="en-US" b="1" dirty="0" smtClean="0"/>
              <a:t>action:</a:t>
            </a:r>
            <a:r>
              <a:rPr lang="en-US" dirty="0" smtClean="0"/>
              <a:t> specifies the URL of a file that will process the request when the form is submitted.</a:t>
            </a:r>
            <a:endParaRPr lang="en-US" b="1" dirty="0" smtClean="0"/>
          </a:p>
          <a:p>
            <a:r>
              <a:rPr lang="en-US" b="1" dirty="0" smtClean="0"/>
              <a:t>method:</a:t>
            </a:r>
            <a:r>
              <a:rPr lang="en-US" dirty="0" smtClean="0"/>
              <a:t> defines the HTTP method for sending form-data to the action URL.</a:t>
            </a:r>
            <a:endParaRPr lang="en-US" dirty="0"/>
          </a:p>
        </p:txBody>
      </p:sp>
    </p:spTree>
    <p:extLst>
      <p:ext uri="{BB962C8B-B14F-4D97-AF65-F5344CB8AC3E}">
        <p14:creationId xmlns:p14="http://schemas.microsoft.com/office/powerpoint/2010/main" val="300185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an Image as a submit button</a:t>
            </a:r>
            <a:endParaRPr lang="en-US" dirty="0"/>
          </a:p>
        </p:txBody>
      </p:sp>
      <p:sp>
        <p:nvSpPr>
          <p:cNvPr id="3" name="Content Placeholder 2"/>
          <p:cNvSpPr>
            <a:spLocks noGrp="1"/>
          </p:cNvSpPr>
          <p:nvPr>
            <p:ph idx="1"/>
          </p:nvPr>
        </p:nvSpPr>
        <p:spPr/>
        <p:txBody>
          <a:bodyPr/>
          <a:lstStyle/>
          <a:p>
            <a:r>
              <a:rPr lang="en-US" dirty="0" smtClean="0"/>
              <a:t>Most operating systems have good looking buttons but sometimes they don’t fit in with the design of a website.</a:t>
            </a:r>
          </a:p>
          <a:p>
            <a:r>
              <a:rPr lang="en-US" dirty="0" smtClean="0"/>
              <a:t>On such scenarios, we may use an image button that matches the design of our website.</a:t>
            </a:r>
          </a:p>
          <a:p>
            <a:pPr lvl="1"/>
            <a:r>
              <a:rPr lang="en-US" b="1" dirty="0" smtClean="0"/>
              <a:t>&lt;input type=“image” </a:t>
            </a:r>
            <a:r>
              <a:rPr lang="en-US" b="1" dirty="0" err="1" smtClean="0"/>
              <a:t>src</a:t>
            </a:r>
            <a:r>
              <a:rPr lang="en-US" b="1" dirty="0" smtClean="0"/>
              <a:t>=“images/button.png” name=“submit1”</a:t>
            </a:r>
          </a:p>
          <a:p>
            <a:pPr marL="457200" lvl="1" indent="0">
              <a:buNone/>
            </a:pPr>
            <a:r>
              <a:rPr lang="en-US" b="1" dirty="0"/>
              <a:t>	</a:t>
            </a:r>
            <a:r>
              <a:rPr lang="en-US" b="1" dirty="0" smtClean="0"/>
              <a:t>value=“My Button” </a:t>
            </a:r>
            <a:r>
              <a:rPr lang="en-US" b="1" dirty="0" err="1" smtClean="0"/>
              <a:t>onclick</a:t>
            </a:r>
            <a:r>
              <a:rPr lang="en-US" b="1" dirty="0" smtClean="0"/>
              <a:t>=“return display()” /&gt;</a:t>
            </a:r>
            <a:endParaRPr lang="en-US" b="1" dirty="0"/>
          </a:p>
        </p:txBody>
      </p:sp>
    </p:spTree>
    <p:extLst>
      <p:ext uri="{BB962C8B-B14F-4D97-AF65-F5344CB8AC3E}">
        <p14:creationId xmlns:p14="http://schemas.microsoft.com/office/powerpoint/2010/main" val="401437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Browsers</a:t>
            </a:r>
            <a:endParaRPr lang="en-US" dirty="0"/>
          </a:p>
        </p:txBody>
      </p:sp>
      <p:sp>
        <p:nvSpPr>
          <p:cNvPr id="3" name="Content Placeholder 2"/>
          <p:cNvSpPr>
            <a:spLocks noGrp="1"/>
          </p:cNvSpPr>
          <p:nvPr>
            <p:ph idx="1"/>
          </p:nvPr>
        </p:nvSpPr>
        <p:spPr/>
        <p:txBody>
          <a:bodyPr/>
          <a:lstStyle/>
          <a:p>
            <a:r>
              <a:rPr lang="en-US" dirty="0" smtClean="0"/>
              <a:t>The purpose of a web browser (such as Google Chrome, Internet Explorer, Firefox, Safari) is to read HTML documents and display them as web pages.</a:t>
            </a:r>
          </a:p>
          <a:p>
            <a:r>
              <a:rPr lang="en-US" dirty="0" smtClean="0"/>
              <a:t>The browser does not display the HTML tags, but uses the tags to determine how the content of the HTML page is to be presented / displayed to the user.</a:t>
            </a:r>
          </a:p>
          <a:p>
            <a:r>
              <a:rPr lang="en-US" dirty="0" smtClean="0"/>
              <a:t>In other words, the </a:t>
            </a:r>
            <a:r>
              <a:rPr lang="en-US" b="1" dirty="0" smtClean="0"/>
              <a:t>purpose</a:t>
            </a:r>
            <a:r>
              <a:rPr lang="en-US" dirty="0" smtClean="0"/>
              <a:t> of a web browser (like Internet Explorer or Firefox) is to read </a:t>
            </a:r>
            <a:r>
              <a:rPr lang="en-US" b="1" dirty="0" smtClean="0"/>
              <a:t>html documents</a:t>
            </a:r>
            <a:r>
              <a:rPr lang="en-US" dirty="0" smtClean="0"/>
              <a:t> and </a:t>
            </a:r>
            <a:r>
              <a:rPr lang="en-US" b="1" dirty="0" smtClean="0"/>
              <a:t>display</a:t>
            </a:r>
            <a:r>
              <a:rPr lang="en-US" dirty="0" smtClean="0"/>
              <a:t> them as </a:t>
            </a:r>
            <a:r>
              <a:rPr lang="en-US" b="1" dirty="0" smtClean="0"/>
              <a:t>web pages</a:t>
            </a:r>
            <a:r>
              <a:rPr lang="en-US" dirty="0" smtClean="0"/>
              <a:t>.</a:t>
            </a:r>
            <a:endParaRPr lang="en-US" dirty="0"/>
          </a:p>
        </p:txBody>
      </p:sp>
    </p:spTree>
    <p:extLst>
      <p:ext uri="{BB962C8B-B14F-4D97-AF65-F5344CB8AC3E}">
        <p14:creationId xmlns:p14="http://schemas.microsoft.com/office/powerpoint/2010/main" val="31983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Element</a:t>
            </a:r>
            <a:endParaRPr lang="en-US" dirty="0"/>
          </a:p>
        </p:txBody>
      </p:sp>
      <p:sp>
        <p:nvSpPr>
          <p:cNvPr id="3" name="Content Placeholder 2"/>
          <p:cNvSpPr>
            <a:spLocks noGrp="1"/>
          </p:cNvSpPr>
          <p:nvPr>
            <p:ph idx="1"/>
          </p:nvPr>
        </p:nvSpPr>
        <p:spPr/>
        <p:txBody>
          <a:bodyPr/>
          <a:lstStyle/>
          <a:p>
            <a:r>
              <a:rPr lang="en-US" dirty="0" smtClean="0"/>
              <a:t>Problems with the web works (a problem with HTTP protocol)</a:t>
            </a:r>
          </a:p>
          <a:p>
            <a:pPr lvl="1"/>
            <a:r>
              <a:rPr lang="en-US" dirty="0" smtClean="0"/>
              <a:t>Stateless</a:t>
            </a:r>
          </a:p>
          <a:p>
            <a:r>
              <a:rPr lang="en-US" dirty="0" smtClean="0"/>
              <a:t>HTML Forms supports an invisible element called hidden fields.</a:t>
            </a:r>
          </a:p>
          <a:p>
            <a:r>
              <a:rPr lang="en-US" dirty="0" smtClean="0"/>
              <a:t>Usage:</a:t>
            </a:r>
          </a:p>
          <a:p>
            <a:pPr lvl="1"/>
            <a:r>
              <a:rPr lang="en-US" dirty="0" smtClean="0"/>
              <a:t>Keep track of User Id</a:t>
            </a:r>
          </a:p>
          <a:p>
            <a:pPr lvl="1"/>
            <a:r>
              <a:rPr lang="en-US" dirty="0" smtClean="0"/>
              <a:t>Keep track of Session</a:t>
            </a:r>
          </a:p>
          <a:p>
            <a:r>
              <a:rPr lang="en-US" dirty="0" smtClean="0"/>
              <a:t>Important because they are not persistent like a session. When the page is gone, the data is gone with it.</a:t>
            </a:r>
          </a:p>
        </p:txBody>
      </p:sp>
      <p:pic>
        <p:nvPicPr>
          <p:cNvPr id="4" name="Picture 3"/>
          <p:cNvPicPr>
            <a:picLocks noChangeAspect="1"/>
          </p:cNvPicPr>
          <p:nvPr/>
        </p:nvPicPr>
        <p:blipFill>
          <a:blip r:embed="rId2"/>
          <a:stretch>
            <a:fillRect/>
          </a:stretch>
        </p:blipFill>
        <p:spPr>
          <a:xfrm>
            <a:off x="4081906" y="5213684"/>
            <a:ext cx="7526418" cy="1443789"/>
          </a:xfrm>
          <a:prstGeom prst="rect">
            <a:avLst/>
          </a:prstGeom>
          <a:ln>
            <a:solidFill>
              <a:schemeClr val="accent1"/>
            </a:solidFill>
          </a:ln>
        </p:spPr>
      </p:pic>
    </p:spTree>
    <p:extLst>
      <p:ext uri="{BB962C8B-B14F-4D97-AF65-F5344CB8AC3E}">
        <p14:creationId xmlns:p14="http://schemas.microsoft.com/office/powerpoint/2010/main" val="1279879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Tab Order</a:t>
            </a:r>
            <a:endParaRPr lang="en-US" dirty="0"/>
          </a:p>
        </p:txBody>
      </p:sp>
      <p:sp>
        <p:nvSpPr>
          <p:cNvPr id="3" name="Content Placeholder 2"/>
          <p:cNvSpPr>
            <a:spLocks noGrp="1"/>
          </p:cNvSpPr>
          <p:nvPr>
            <p:ph idx="1"/>
          </p:nvPr>
        </p:nvSpPr>
        <p:spPr/>
        <p:txBody>
          <a:bodyPr/>
          <a:lstStyle/>
          <a:p>
            <a:r>
              <a:rPr lang="en-US" dirty="0" smtClean="0"/>
              <a:t>In HTML form, pressing the tab key on a keyboard will take you from one field to the next.</a:t>
            </a:r>
          </a:p>
          <a:p>
            <a:pPr lvl="1"/>
            <a:r>
              <a:rPr lang="en-US" dirty="0" smtClean="0"/>
              <a:t>With shift + tab you may navigate back wards.</a:t>
            </a:r>
          </a:p>
          <a:p>
            <a:r>
              <a:rPr lang="en-US" dirty="0" smtClean="0"/>
              <a:t>By default, the tab order works on a browser on the sequence we have added the elements in the script.</a:t>
            </a:r>
          </a:p>
          <a:p>
            <a:r>
              <a:rPr lang="en-US" dirty="0" smtClean="0"/>
              <a:t>Tab order can be changed by using the </a:t>
            </a:r>
            <a:r>
              <a:rPr lang="en-US" b="1" dirty="0" err="1" smtClean="0"/>
              <a:t>tabindex</a:t>
            </a:r>
            <a:r>
              <a:rPr lang="en-US" dirty="0" smtClean="0"/>
              <a:t> attribute.</a:t>
            </a:r>
            <a:endParaRPr lang="en-US" dirty="0"/>
          </a:p>
        </p:txBody>
      </p:sp>
      <p:pic>
        <p:nvPicPr>
          <p:cNvPr id="4" name="Picture 3"/>
          <p:cNvPicPr>
            <a:picLocks noChangeAspect="1"/>
          </p:cNvPicPr>
          <p:nvPr/>
        </p:nvPicPr>
        <p:blipFill>
          <a:blip r:embed="rId2"/>
          <a:stretch>
            <a:fillRect/>
          </a:stretch>
        </p:blipFill>
        <p:spPr>
          <a:xfrm>
            <a:off x="1440530" y="4412832"/>
            <a:ext cx="9497777" cy="1628530"/>
          </a:xfrm>
          <a:prstGeom prst="rect">
            <a:avLst/>
          </a:prstGeom>
          <a:ln>
            <a:solidFill>
              <a:schemeClr val="accent1"/>
            </a:solidFill>
          </a:ln>
        </p:spPr>
      </p:pic>
    </p:spTree>
    <p:extLst>
      <p:ext uri="{BB962C8B-B14F-4D97-AF65-F5344CB8AC3E}">
        <p14:creationId xmlns:p14="http://schemas.microsoft.com/office/powerpoint/2010/main" val="260406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Autocomplete list using the </a:t>
            </a:r>
            <a:r>
              <a:rPr lang="en-US" b="1" dirty="0" err="1" smtClean="0"/>
              <a:t>datalist</a:t>
            </a:r>
            <a:r>
              <a:rPr lang="en-US" dirty="0" smtClean="0"/>
              <a:t> feature</a:t>
            </a:r>
            <a:endParaRPr lang="en-US" dirty="0"/>
          </a:p>
        </p:txBody>
      </p:sp>
      <p:sp>
        <p:nvSpPr>
          <p:cNvPr id="3" name="Content Placeholder 2"/>
          <p:cNvSpPr>
            <a:spLocks noGrp="1"/>
          </p:cNvSpPr>
          <p:nvPr>
            <p:ph idx="1"/>
          </p:nvPr>
        </p:nvSpPr>
        <p:spPr/>
        <p:txBody>
          <a:bodyPr/>
          <a:lstStyle/>
          <a:p>
            <a:r>
              <a:rPr lang="en-US" dirty="0" smtClean="0"/>
              <a:t>Most browsers supports some form of auto complete for fields that you have entered on a page.</a:t>
            </a:r>
          </a:p>
          <a:p>
            <a:pPr lvl="1"/>
            <a:r>
              <a:rPr lang="en-US" dirty="0" smtClean="0"/>
              <a:t>By default autocomplete is on.</a:t>
            </a:r>
          </a:p>
          <a:p>
            <a:r>
              <a:rPr lang="en-US" dirty="0" smtClean="0"/>
              <a:t>One may </a:t>
            </a:r>
            <a:r>
              <a:rPr lang="en-US" smtClean="0"/>
              <a:t>turn off </a:t>
            </a:r>
            <a:r>
              <a:rPr lang="en-US" dirty="0" smtClean="0"/>
              <a:t>auto complete by setting the </a:t>
            </a:r>
            <a:r>
              <a:rPr lang="en-US" b="1" dirty="0" smtClean="0"/>
              <a:t>autocomplete</a:t>
            </a:r>
            <a:r>
              <a:rPr lang="en-US" dirty="0" smtClean="0"/>
              <a:t> property of a form or an input control to </a:t>
            </a:r>
            <a:r>
              <a:rPr lang="en-US" b="1" dirty="0" smtClean="0"/>
              <a:t>off</a:t>
            </a:r>
            <a:r>
              <a:rPr lang="en-US" dirty="0" smtClean="0"/>
              <a:t>.</a:t>
            </a:r>
          </a:p>
          <a:p>
            <a:pPr lvl="1"/>
            <a:r>
              <a:rPr lang="en-US" dirty="0" smtClean="0"/>
              <a:t>You may also turn </a:t>
            </a:r>
            <a:r>
              <a:rPr lang="en-US" b="1" dirty="0" smtClean="0"/>
              <a:t>off</a:t>
            </a:r>
            <a:r>
              <a:rPr lang="en-US" dirty="0" smtClean="0"/>
              <a:t> autocomplete at a form level and set it to </a:t>
            </a:r>
            <a:r>
              <a:rPr lang="en-US" b="1" dirty="0" smtClean="0"/>
              <a:t>on</a:t>
            </a:r>
            <a:r>
              <a:rPr lang="en-US" dirty="0" smtClean="0"/>
              <a:t> at an element level.</a:t>
            </a:r>
          </a:p>
          <a:p>
            <a:endParaRPr lang="en-US" dirty="0" smtClean="0"/>
          </a:p>
        </p:txBody>
      </p:sp>
      <p:pic>
        <p:nvPicPr>
          <p:cNvPr id="4" name="Picture 3"/>
          <p:cNvPicPr>
            <a:picLocks noChangeAspect="1"/>
          </p:cNvPicPr>
          <p:nvPr/>
        </p:nvPicPr>
        <p:blipFill>
          <a:blip r:embed="rId2"/>
          <a:stretch>
            <a:fillRect/>
          </a:stretch>
        </p:blipFill>
        <p:spPr>
          <a:xfrm>
            <a:off x="7966517" y="4590138"/>
            <a:ext cx="2938659" cy="2083378"/>
          </a:xfrm>
          <a:prstGeom prst="rect">
            <a:avLst/>
          </a:prstGeom>
          <a:ln>
            <a:solidFill>
              <a:schemeClr val="accent1"/>
            </a:solidFill>
          </a:ln>
        </p:spPr>
      </p:pic>
    </p:spTree>
    <p:extLst>
      <p:ext uri="{BB962C8B-B14F-4D97-AF65-F5344CB8AC3E}">
        <p14:creationId xmlns:p14="http://schemas.microsoft.com/office/powerpoint/2010/main" val="409192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Autocomplete list using the </a:t>
            </a:r>
            <a:r>
              <a:rPr lang="en-US" b="1" dirty="0" err="1"/>
              <a:t>datalist</a:t>
            </a:r>
            <a:r>
              <a:rPr lang="en-US" dirty="0"/>
              <a:t> feature</a:t>
            </a:r>
          </a:p>
        </p:txBody>
      </p:sp>
      <p:sp>
        <p:nvSpPr>
          <p:cNvPr id="3" name="Content Placeholder 2"/>
          <p:cNvSpPr>
            <a:spLocks noGrp="1"/>
          </p:cNvSpPr>
          <p:nvPr>
            <p:ph idx="1"/>
          </p:nvPr>
        </p:nvSpPr>
        <p:spPr/>
        <p:txBody>
          <a:bodyPr/>
          <a:lstStyle/>
          <a:p>
            <a:r>
              <a:rPr lang="en-US" dirty="0" smtClean="0"/>
              <a:t>It is also possible to prefill your own list of autocomplete options using HTML5 new </a:t>
            </a:r>
            <a:r>
              <a:rPr lang="en-US" dirty="0" err="1" smtClean="0"/>
              <a:t>datalist</a:t>
            </a:r>
            <a:r>
              <a:rPr lang="en-US" dirty="0" smtClean="0"/>
              <a:t> feature.</a:t>
            </a:r>
          </a:p>
          <a:p>
            <a:r>
              <a:rPr lang="en-US" dirty="0" smtClean="0"/>
              <a:t>The &lt;</a:t>
            </a:r>
            <a:r>
              <a:rPr lang="en-US" dirty="0" err="1" smtClean="0"/>
              <a:t>datalist</a:t>
            </a:r>
            <a:r>
              <a:rPr lang="en-US" dirty="0" smtClean="0"/>
              <a:t>&gt; container element allows you to specify a list of &lt;option&gt; elements that can be used as a list of data for autocomplete on a browser.</a:t>
            </a:r>
          </a:p>
          <a:p>
            <a:r>
              <a:rPr lang="en-US" dirty="0" smtClean="0"/>
              <a:t>The </a:t>
            </a:r>
            <a:r>
              <a:rPr lang="en-US" b="1" dirty="0" smtClean="0"/>
              <a:t>value</a:t>
            </a:r>
            <a:r>
              <a:rPr lang="en-US" dirty="0" smtClean="0"/>
              <a:t> attribute on the option tag allows you to specify the value that is going to be set on the control.</a:t>
            </a:r>
          </a:p>
          <a:p>
            <a:pPr lvl="1"/>
            <a:r>
              <a:rPr lang="en-US" dirty="0" smtClean="0"/>
              <a:t>There is also possibility of adding a text inside the option tag, but it is recommended not to use it.</a:t>
            </a:r>
          </a:p>
          <a:p>
            <a:r>
              <a:rPr lang="en-US" dirty="0" smtClean="0"/>
              <a:t>The &lt;</a:t>
            </a:r>
            <a:r>
              <a:rPr lang="en-US" dirty="0" err="1" smtClean="0"/>
              <a:t>datalist</a:t>
            </a:r>
            <a:r>
              <a:rPr lang="en-US" dirty="0" smtClean="0"/>
              <a:t>&gt; element must have an </a:t>
            </a:r>
            <a:r>
              <a:rPr lang="en-US" b="1" dirty="0" smtClean="0"/>
              <a:t>id</a:t>
            </a:r>
            <a:r>
              <a:rPr lang="en-US" dirty="0" smtClean="0"/>
              <a:t> attribute and the id should be set as the value for the </a:t>
            </a:r>
            <a:r>
              <a:rPr lang="en-US" b="1" dirty="0" smtClean="0"/>
              <a:t>list</a:t>
            </a:r>
            <a:r>
              <a:rPr lang="en-US" dirty="0" smtClean="0"/>
              <a:t> attribute on the input control we want to enable autocomplete on.</a:t>
            </a:r>
            <a:endParaRPr lang="en-US" dirty="0"/>
          </a:p>
        </p:txBody>
      </p:sp>
    </p:spTree>
    <p:extLst>
      <p:ext uri="{BB962C8B-B14F-4D97-AF65-F5344CB8AC3E}">
        <p14:creationId xmlns:p14="http://schemas.microsoft.com/office/powerpoint/2010/main" val="35417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Autocomplete list using the </a:t>
            </a:r>
            <a:r>
              <a:rPr lang="en-US" b="1" dirty="0" err="1"/>
              <a:t>datalist</a:t>
            </a:r>
            <a:r>
              <a:rPr lang="en-US" dirty="0"/>
              <a:t> feature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677334" y="2160589"/>
            <a:ext cx="10703504" cy="4288337"/>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7867611" y="3160580"/>
            <a:ext cx="2955785" cy="3697419"/>
          </a:xfrm>
          <a:prstGeom prst="rect">
            <a:avLst/>
          </a:prstGeom>
          <a:ln>
            <a:solidFill>
              <a:schemeClr val="accent1"/>
            </a:solidFill>
          </a:ln>
        </p:spPr>
      </p:pic>
    </p:spTree>
    <p:extLst>
      <p:ext uri="{BB962C8B-B14F-4D97-AF65-F5344CB8AC3E}">
        <p14:creationId xmlns:p14="http://schemas.microsoft.com/office/powerpoint/2010/main" val="366996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HTML Pages</a:t>
            </a:r>
            <a:endParaRPr lang="en-US" dirty="0"/>
          </a:p>
        </p:txBody>
      </p:sp>
      <p:sp>
        <p:nvSpPr>
          <p:cNvPr id="3" name="Content Placeholder 2"/>
          <p:cNvSpPr>
            <a:spLocks noGrp="1"/>
          </p:cNvSpPr>
          <p:nvPr>
            <p:ph idx="1"/>
          </p:nvPr>
        </p:nvSpPr>
        <p:spPr/>
        <p:txBody>
          <a:bodyPr/>
          <a:lstStyle/>
          <a:p>
            <a:r>
              <a:rPr lang="en-US" dirty="0" smtClean="0"/>
              <a:t>An HTML file must have an .</a:t>
            </a:r>
            <a:r>
              <a:rPr lang="en-US" dirty="0" err="1" smtClean="0"/>
              <a:t>htm</a:t>
            </a:r>
            <a:r>
              <a:rPr lang="en-US" dirty="0" smtClean="0"/>
              <a:t> or .html file extension.</a:t>
            </a:r>
          </a:p>
          <a:p>
            <a:r>
              <a:rPr lang="en-US" dirty="0" smtClean="0"/>
              <a:t>HTML files can be created with text editors:</a:t>
            </a:r>
          </a:p>
          <a:p>
            <a:pPr lvl="1"/>
            <a:r>
              <a:rPr lang="en-US" dirty="0" err="1" smtClean="0"/>
              <a:t>NotePad</a:t>
            </a:r>
            <a:r>
              <a:rPr lang="en-US" dirty="0" smtClean="0"/>
              <a:t>, Note Pad ++, Visual Studio Code</a:t>
            </a:r>
          </a:p>
          <a:p>
            <a:r>
              <a:rPr lang="en-US" dirty="0" smtClean="0"/>
              <a:t>Or HTML editors</a:t>
            </a:r>
          </a:p>
          <a:p>
            <a:pPr lvl="1"/>
            <a:r>
              <a:rPr lang="en-US" dirty="0" smtClean="0"/>
              <a:t>Microsoft FrontPage</a:t>
            </a:r>
          </a:p>
          <a:p>
            <a:pPr lvl="1"/>
            <a:r>
              <a:rPr lang="en-US" dirty="0" smtClean="0"/>
              <a:t>Macromedia Dreamweaver</a:t>
            </a:r>
          </a:p>
          <a:p>
            <a:pPr lvl="1"/>
            <a:r>
              <a:rPr lang="en-US" dirty="0" smtClean="0"/>
              <a:t>Netscape Composer</a:t>
            </a:r>
          </a:p>
          <a:p>
            <a:pPr lvl="1"/>
            <a:r>
              <a:rPr lang="en-US" dirty="0" smtClean="0"/>
              <a:t>Expression Web</a:t>
            </a:r>
          </a:p>
          <a:p>
            <a:pPr lvl="1"/>
            <a:r>
              <a:rPr lang="en-US" dirty="0" smtClean="0"/>
              <a:t>Visual Studio</a:t>
            </a:r>
            <a:endParaRPr lang="en-US" dirty="0"/>
          </a:p>
        </p:txBody>
      </p:sp>
    </p:spTree>
    <p:extLst>
      <p:ext uri="{BB962C8B-B14F-4D97-AF65-F5344CB8AC3E}">
        <p14:creationId xmlns:p14="http://schemas.microsoft.com/office/powerpoint/2010/main" val="1726300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Tags</a:t>
            </a:r>
            <a:endParaRPr lang="en-US" dirty="0"/>
          </a:p>
        </p:txBody>
      </p:sp>
      <p:sp>
        <p:nvSpPr>
          <p:cNvPr id="3" name="Content Placeholder 2"/>
          <p:cNvSpPr>
            <a:spLocks noGrp="1"/>
          </p:cNvSpPr>
          <p:nvPr>
            <p:ph idx="1"/>
          </p:nvPr>
        </p:nvSpPr>
        <p:spPr/>
        <p:txBody>
          <a:bodyPr/>
          <a:lstStyle/>
          <a:p>
            <a:r>
              <a:rPr lang="en-US" dirty="0" smtClean="0"/>
              <a:t>HTML markup tags are usually called HTML tags.</a:t>
            </a:r>
          </a:p>
          <a:p>
            <a:r>
              <a:rPr lang="en-US" dirty="0" smtClean="0"/>
              <a:t>HTML tags are keywords (tag names) surrounded by </a:t>
            </a:r>
            <a:r>
              <a:rPr lang="en-US" b="1" dirty="0" smtClean="0"/>
              <a:t>angle brackets</a:t>
            </a:r>
            <a:r>
              <a:rPr lang="en-US" dirty="0" smtClean="0"/>
              <a:t> like &lt;html&gt;</a:t>
            </a:r>
          </a:p>
          <a:p>
            <a:r>
              <a:rPr lang="en-US" dirty="0" smtClean="0"/>
              <a:t>HTML tags normally </a:t>
            </a:r>
            <a:r>
              <a:rPr lang="en-US" b="1" dirty="0" smtClean="0"/>
              <a:t>come in pairs</a:t>
            </a:r>
            <a:r>
              <a:rPr lang="en-US" dirty="0" smtClean="0"/>
              <a:t> like &lt;b&gt; and &lt;/b&gt;</a:t>
            </a:r>
          </a:p>
          <a:p>
            <a:r>
              <a:rPr lang="en-US" dirty="0" smtClean="0"/>
              <a:t>The first tag in a pair is the </a:t>
            </a:r>
            <a:r>
              <a:rPr lang="en-US" b="1" dirty="0" smtClean="0"/>
              <a:t>start tag</a:t>
            </a:r>
            <a:r>
              <a:rPr lang="en-US" dirty="0" smtClean="0"/>
              <a:t>, the second tag is the </a:t>
            </a:r>
            <a:r>
              <a:rPr lang="en-US" b="1" dirty="0" smtClean="0"/>
              <a:t>end tag</a:t>
            </a:r>
          </a:p>
          <a:p>
            <a:r>
              <a:rPr lang="en-US" dirty="0" smtClean="0"/>
              <a:t>The end tag is written like the start tag, with a </a:t>
            </a:r>
            <a:r>
              <a:rPr lang="en-US" b="1" dirty="0" smtClean="0"/>
              <a:t>forward slash</a:t>
            </a:r>
            <a:r>
              <a:rPr lang="en-US" dirty="0" smtClean="0"/>
              <a:t> before the tag name</a:t>
            </a:r>
          </a:p>
          <a:p>
            <a:r>
              <a:rPr lang="en-US" dirty="0" smtClean="0"/>
              <a:t>Start and end tags are also called </a:t>
            </a:r>
            <a:r>
              <a:rPr lang="en-US" b="1" dirty="0" smtClean="0"/>
              <a:t>opening tags</a:t>
            </a:r>
            <a:r>
              <a:rPr lang="en-US" dirty="0" smtClean="0"/>
              <a:t> and </a:t>
            </a:r>
            <a:r>
              <a:rPr lang="en-US" b="1" dirty="0" smtClean="0"/>
              <a:t>closing tags</a:t>
            </a:r>
          </a:p>
          <a:p>
            <a:r>
              <a:rPr lang="en-US" dirty="0" smtClean="0"/>
              <a:t>&lt;</a:t>
            </a:r>
            <a:r>
              <a:rPr lang="en-US" dirty="0" err="1" smtClean="0"/>
              <a:t>tagname</a:t>
            </a:r>
            <a:r>
              <a:rPr lang="en-US" dirty="0" smtClean="0"/>
              <a:t>&gt;content&lt;/</a:t>
            </a:r>
            <a:r>
              <a:rPr lang="en-US" dirty="0" err="1" smtClean="0"/>
              <a:t>tagname</a:t>
            </a:r>
            <a:r>
              <a:rPr lang="en-US" dirty="0" smtClean="0"/>
              <a:t>&gt;</a:t>
            </a:r>
          </a:p>
          <a:p>
            <a:r>
              <a:rPr lang="en-US" dirty="0" smtClean="0"/>
              <a:t>Follows the &lt;</a:t>
            </a:r>
            <a:r>
              <a:rPr lang="en-US" dirty="0" err="1" smtClean="0"/>
              <a:t>tag_on</a:t>
            </a:r>
            <a:r>
              <a:rPr lang="en-US" dirty="0"/>
              <a:t>&gt; </a:t>
            </a:r>
            <a:r>
              <a:rPr lang="en-US" dirty="0" smtClean="0"/>
              <a:t>&lt;/</a:t>
            </a:r>
            <a:r>
              <a:rPr lang="en-US" dirty="0" err="1" smtClean="0"/>
              <a:t>tag_off</a:t>
            </a:r>
            <a:r>
              <a:rPr lang="en-US" dirty="0"/>
              <a:t>&gt; format</a:t>
            </a:r>
          </a:p>
          <a:p>
            <a:pPr marL="0" indent="0">
              <a:buNone/>
            </a:pPr>
            <a:endParaRPr lang="en-US" dirty="0"/>
          </a:p>
        </p:txBody>
      </p:sp>
    </p:spTree>
    <p:extLst>
      <p:ext uri="{BB962C8B-B14F-4D97-AF65-F5344CB8AC3E}">
        <p14:creationId xmlns:p14="http://schemas.microsoft.com/office/powerpoint/2010/main" val="269857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What is HTML?</a:t>
            </a:r>
            <a:endParaRPr lang="en-US" dirty="0">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dirty="0" smtClean="0">
                <a:latin typeface="Georgia" panose="02040502050405020303" pitchFamily="18" charset="0"/>
              </a:rPr>
              <a:t>HTML is a language for describing web pages.</a:t>
            </a:r>
          </a:p>
          <a:p>
            <a:r>
              <a:rPr lang="en-US" dirty="0" smtClean="0">
                <a:latin typeface="Georgia" panose="02040502050405020303" pitchFamily="18" charset="0"/>
              </a:rPr>
              <a:t>HTML is the lingua franca of the web, that is it the language that makes it possible for various computers to communicate with each other.</a:t>
            </a:r>
          </a:p>
          <a:p>
            <a:r>
              <a:rPr lang="en-US" dirty="0" smtClean="0">
                <a:latin typeface="Georgia" panose="02040502050405020303" pitchFamily="18" charset="0"/>
              </a:rPr>
              <a:t>HTML stands for </a:t>
            </a:r>
            <a:r>
              <a:rPr lang="en-US" b="1" dirty="0" smtClean="0">
                <a:latin typeface="Georgia" panose="02040502050405020303" pitchFamily="18" charset="0"/>
              </a:rPr>
              <a:t>H</a:t>
            </a:r>
            <a:r>
              <a:rPr lang="en-US" dirty="0" smtClean="0">
                <a:latin typeface="Georgia" panose="02040502050405020303" pitchFamily="18" charset="0"/>
              </a:rPr>
              <a:t>yper </a:t>
            </a:r>
            <a:r>
              <a:rPr lang="en-US" b="1" dirty="0" smtClean="0">
                <a:latin typeface="Georgia" panose="02040502050405020303" pitchFamily="18" charset="0"/>
              </a:rPr>
              <a:t>T</a:t>
            </a:r>
            <a:r>
              <a:rPr lang="en-US" dirty="0" smtClean="0">
                <a:latin typeface="Georgia" panose="02040502050405020303" pitchFamily="18" charset="0"/>
              </a:rPr>
              <a:t>ext </a:t>
            </a:r>
            <a:r>
              <a:rPr lang="en-US" b="1" dirty="0" smtClean="0">
                <a:latin typeface="Georgia" panose="02040502050405020303" pitchFamily="18" charset="0"/>
              </a:rPr>
              <a:t>M</a:t>
            </a:r>
            <a:r>
              <a:rPr lang="en-US" dirty="0" smtClean="0">
                <a:latin typeface="Georgia" panose="02040502050405020303" pitchFamily="18" charset="0"/>
              </a:rPr>
              <a:t>arkup </a:t>
            </a:r>
            <a:r>
              <a:rPr lang="en-US" b="1" dirty="0" smtClean="0">
                <a:latin typeface="Georgia" panose="02040502050405020303" pitchFamily="18" charset="0"/>
              </a:rPr>
              <a:t>L</a:t>
            </a:r>
            <a:r>
              <a:rPr lang="en-US" dirty="0" smtClean="0">
                <a:latin typeface="Georgia" panose="02040502050405020303" pitchFamily="18" charset="0"/>
              </a:rPr>
              <a:t>anguage</a:t>
            </a:r>
          </a:p>
          <a:p>
            <a:r>
              <a:rPr lang="en-US" b="1" dirty="0" smtClean="0">
                <a:latin typeface="Georgia" panose="02040502050405020303" pitchFamily="18" charset="0"/>
              </a:rPr>
              <a:t>Hypertext</a:t>
            </a:r>
            <a:r>
              <a:rPr lang="en-US" dirty="0" smtClean="0">
                <a:latin typeface="Georgia" panose="02040502050405020303" pitchFamily="18" charset="0"/>
              </a:rPr>
              <a:t>: refers to the ability to create links to other pages and other web resources. (Hyperlinks: makes the web go around)</a:t>
            </a:r>
          </a:p>
          <a:p>
            <a:r>
              <a:rPr lang="en-US" b="1" dirty="0" smtClean="0">
                <a:latin typeface="Georgia" panose="02040502050405020303" pitchFamily="18" charset="0"/>
              </a:rPr>
              <a:t>Markup</a:t>
            </a:r>
            <a:r>
              <a:rPr lang="en-US" dirty="0" smtClean="0">
                <a:latin typeface="Georgia" panose="02040502050405020303" pitchFamily="18" charset="0"/>
              </a:rPr>
              <a:t>: means it is used for creating pages of formatted text along with images and other resources embedded in the page.</a:t>
            </a:r>
          </a:p>
          <a:p>
            <a:endParaRPr lang="en-US" dirty="0" smtClean="0">
              <a:latin typeface="Georgia" panose="02040502050405020303" pitchFamily="18" charset="0"/>
            </a:endParaRPr>
          </a:p>
          <a:p>
            <a:pPr lvl="1"/>
            <a:endParaRPr lang="en-US" dirty="0">
              <a:latin typeface="Georgia" panose="02040502050405020303" pitchFamily="18" charset="0"/>
            </a:endParaRPr>
          </a:p>
        </p:txBody>
      </p:sp>
    </p:spTree>
    <p:extLst>
      <p:ext uri="{BB962C8B-B14F-4D97-AF65-F5344CB8AC3E}">
        <p14:creationId xmlns:p14="http://schemas.microsoft.com/office/powerpoint/2010/main" val="26313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Tags…</a:t>
            </a:r>
            <a:endParaRPr lang="en-US" dirty="0"/>
          </a:p>
        </p:txBody>
      </p:sp>
      <p:sp>
        <p:nvSpPr>
          <p:cNvPr id="3" name="Content Placeholder 2"/>
          <p:cNvSpPr>
            <a:spLocks noGrp="1"/>
          </p:cNvSpPr>
          <p:nvPr>
            <p:ph idx="1"/>
          </p:nvPr>
        </p:nvSpPr>
        <p:spPr/>
        <p:txBody>
          <a:bodyPr/>
          <a:lstStyle/>
          <a:p>
            <a:r>
              <a:rPr lang="en-US" dirty="0" smtClean="0"/>
              <a:t>HTML tags should always be nested and never over-lapping</a:t>
            </a:r>
          </a:p>
          <a:p>
            <a:r>
              <a:rPr lang="en-US" dirty="0" smtClean="0"/>
              <a:t>Most HTML tags are like brackets – they form pairs; and various pairs must always match.</a:t>
            </a:r>
          </a:p>
          <a:p>
            <a:r>
              <a:rPr lang="en-US" dirty="0" smtClean="0"/>
              <a:t>For example, the brackets:</a:t>
            </a:r>
          </a:p>
          <a:p>
            <a:pPr marL="0" indent="0">
              <a:buNone/>
            </a:pPr>
            <a:r>
              <a:rPr lang="en-US" dirty="0"/>
              <a:t>	</a:t>
            </a:r>
            <a:r>
              <a:rPr lang="en-US" b="1" dirty="0" smtClean="0"/>
              <a:t>[(&lt; and &gt;)] </a:t>
            </a:r>
            <a:r>
              <a:rPr lang="en-US" dirty="0" smtClean="0"/>
              <a:t>match; </a:t>
            </a:r>
          </a:p>
          <a:p>
            <a:pPr marL="0" indent="0">
              <a:buNone/>
            </a:pPr>
            <a:r>
              <a:rPr lang="en-US" dirty="0"/>
              <a:t>	</a:t>
            </a:r>
            <a:r>
              <a:rPr lang="en-US" dirty="0" smtClean="0"/>
              <a:t>whereas the grouping:</a:t>
            </a:r>
          </a:p>
          <a:p>
            <a:pPr marL="0" indent="0">
              <a:buNone/>
            </a:pPr>
            <a:r>
              <a:rPr lang="en-US" dirty="0" smtClean="0"/>
              <a:t>	</a:t>
            </a:r>
            <a:r>
              <a:rPr lang="en-US" b="1" dirty="0" smtClean="0"/>
              <a:t>[(&lt; and )]&gt; </a:t>
            </a:r>
            <a:r>
              <a:rPr lang="en-US" dirty="0" smtClean="0"/>
              <a:t>form a </a:t>
            </a:r>
            <a:r>
              <a:rPr lang="en-US" dirty="0" err="1" smtClean="0"/>
              <a:t>mis</a:t>
            </a:r>
            <a:r>
              <a:rPr lang="en-US" dirty="0" smtClean="0"/>
              <a:t>-match!</a:t>
            </a:r>
          </a:p>
          <a:p>
            <a:pPr marL="0" indent="0">
              <a:buNone/>
            </a:pPr>
            <a:endParaRPr lang="en-US" dirty="0"/>
          </a:p>
        </p:txBody>
      </p:sp>
    </p:spTree>
    <p:extLst>
      <p:ext uri="{BB962C8B-B14F-4D97-AF65-F5344CB8AC3E}">
        <p14:creationId xmlns:p14="http://schemas.microsoft.com/office/powerpoint/2010/main" val="62723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Elements</a:t>
            </a:r>
            <a:endParaRPr lang="en-US" dirty="0"/>
          </a:p>
        </p:txBody>
      </p:sp>
      <p:sp>
        <p:nvSpPr>
          <p:cNvPr id="3" name="Content Placeholder 2"/>
          <p:cNvSpPr>
            <a:spLocks noGrp="1"/>
          </p:cNvSpPr>
          <p:nvPr>
            <p:ph idx="1"/>
          </p:nvPr>
        </p:nvSpPr>
        <p:spPr/>
        <p:txBody>
          <a:bodyPr/>
          <a:lstStyle/>
          <a:p>
            <a:r>
              <a:rPr lang="en-US" dirty="0" smtClean="0"/>
              <a:t>“HTML tags” and “HTML elements” are often used to describe the same thing.</a:t>
            </a:r>
          </a:p>
          <a:p>
            <a:r>
              <a:rPr lang="en-US" dirty="0" smtClean="0"/>
              <a:t>But strictly speaking, an HTML element is everything between the start tag and the end tag, including the tags:</a:t>
            </a:r>
          </a:p>
          <a:p>
            <a:r>
              <a:rPr lang="en-US" dirty="0" smtClean="0"/>
              <a:t>HTML Element:</a:t>
            </a:r>
          </a:p>
          <a:p>
            <a:pPr marL="0" indent="0">
              <a:buNone/>
            </a:pPr>
            <a:r>
              <a:rPr lang="en-US" dirty="0"/>
              <a:t>	</a:t>
            </a:r>
            <a:r>
              <a:rPr lang="en-US" dirty="0" smtClean="0"/>
              <a:t>&lt;p&gt;This is a paragraph.&lt;/p&gt;</a:t>
            </a:r>
            <a:endParaRPr lang="en-US" dirty="0"/>
          </a:p>
        </p:txBody>
      </p:sp>
    </p:spTree>
    <p:extLst>
      <p:ext uri="{BB962C8B-B14F-4D97-AF65-F5344CB8AC3E}">
        <p14:creationId xmlns:p14="http://schemas.microsoft.com/office/powerpoint/2010/main" val="8612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HTML Elements</a:t>
            </a:r>
            <a:endParaRPr lang="en-US" dirty="0"/>
          </a:p>
        </p:txBody>
      </p:sp>
      <p:sp>
        <p:nvSpPr>
          <p:cNvPr id="3" name="Content Placeholder 2"/>
          <p:cNvSpPr>
            <a:spLocks noGrp="1"/>
          </p:cNvSpPr>
          <p:nvPr>
            <p:ph idx="1"/>
          </p:nvPr>
        </p:nvSpPr>
        <p:spPr/>
        <p:txBody>
          <a:bodyPr/>
          <a:lstStyle/>
          <a:p>
            <a:r>
              <a:rPr lang="en-US" dirty="0" smtClean="0"/>
              <a:t>There are two different types of tags:</a:t>
            </a:r>
          </a:p>
          <a:p>
            <a:pPr lvl="1"/>
            <a:r>
              <a:rPr lang="en-US" b="1" dirty="0" smtClean="0"/>
              <a:t>Container Element:</a:t>
            </a:r>
            <a:r>
              <a:rPr lang="en-US" dirty="0" smtClean="0"/>
              <a:t> Container Tags contains start tag &amp; end tag</a:t>
            </a:r>
          </a:p>
          <a:p>
            <a:pPr marL="457200" lvl="1" indent="0">
              <a:buNone/>
            </a:pPr>
            <a:r>
              <a:rPr lang="en-US" dirty="0" smtClean="0"/>
              <a:t>	i.e. &lt;html&gt;…&lt;/html&gt;</a:t>
            </a:r>
          </a:p>
          <a:p>
            <a:pPr lvl="1"/>
            <a:r>
              <a:rPr lang="en-US" b="1" dirty="0" smtClean="0"/>
              <a:t>Empty Element:</a:t>
            </a:r>
            <a:r>
              <a:rPr lang="en-US" dirty="0" smtClean="0"/>
              <a:t> Empty Tags contains start tag</a:t>
            </a:r>
          </a:p>
          <a:p>
            <a:pPr marL="457200" lvl="1" indent="0">
              <a:buNone/>
            </a:pPr>
            <a:r>
              <a:rPr lang="en-US" dirty="0" smtClean="0"/>
              <a:t>	i.e. &lt;</a:t>
            </a:r>
            <a:r>
              <a:rPr lang="en-US" dirty="0" err="1" smtClean="0"/>
              <a:t>br</a:t>
            </a:r>
            <a:r>
              <a:rPr lang="en-US" dirty="0" smtClean="0"/>
              <a:t>&gt;</a:t>
            </a:r>
          </a:p>
          <a:p>
            <a:pPr marL="457200" lvl="1" indent="0">
              <a:buNone/>
            </a:pPr>
            <a:r>
              <a:rPr lang="en-US" dirty="0"/>
              <a:t>	</a:t>
            </a:r>
            <a:r>
              <a:rPr lang="en-US" dirty="0" smtClean="0"/>
              <a:t>Better written with / as &lt;</a:t>
            </a:r>
            <a:r>
              <a:rPr lang="en-US" dirty="0" err="1" smtClean="0"/>
              <a:t>br</a:t>
            </a:r>
            <a:r>
              <a:rPr lang="en-US" dirty="0" smtClean="0"/>
              <a:t> /&gt;</a:t>
            </a:r>
            <a:endParaRPr lang="en-US" dirty="0"/>
          </a:p>
          <a:p>
            <a:pPr lvl="1"/>
            <a:endParaRPr lang="en-US" dirty="0" smtClean="0"/>
          </a:p>
        </p:txBody>
      </p:sp>
    </p:spTree>
    <p:extLst>
      <p:ext uri="{BB962C8B-B14F-4D97-AF65-F5344CB8AC3E}">
        <p14:creationId xmlns:p14="http://schemas.microsoft.com/office/powerpoint/2010/main" val="8645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Attributes</a:t>
            </a:r>
            <a:endParaRPr lang="en-US" dirty="0"/>
          </a:p>
        </p:txBody>
      </p:sp>
      <p:sp>
        <p:nvSpPr>
          <p:cNvPr id="3" name="Content Placeholder 2"/>
          <p:cNvSpPr>
            <a:spLocks noGrp="1"/>
          </p:cNvSpPr>
          <p:nvPr>
            <p:ph idx="1"/>
          </p:nvPr>
        </p:nvSpPr>
        <p:spPr/>
        <p:txBody>
          <a:bodyPr/>
          <a:lstStyle/>
          <a:p>
            <a:r>
              <a:rPr lang="en-US" dirty="0" smtClean="0"/>
              <a:t>HTML elements can have attributes</a:t>
            </a:r>
          </a:p>
          <a:p>
            <a:r>
              <a:rPr lang="en-US" dirty="0" smtClean="0"/>
              <a:t>Attributes provide </a:t>
            </a:r>
            <a:r>
              <a:rPr lang="en-US" b="1" dirty="0" smtClean="0"/>
              <a:t>additional information</a:t>
            </a:r>
            <a:r>
              <a:rPr lang="en-US" dirty="0" smtClean="0"/>
              <a:t> about an element</a:t>
            </a:r>
          </a:p>
          <a:p>
            <a:r>
              <a:rPr lang="en-US" dirty="0" smtClean="0"/>
              <a:t>Attributes are always specified in </a:t>
            </a:r>
            <a:r>
              <a:rPr lang="en-US" b="1" dirty="0" smtClean="0"/>
              <a:t>the start tag</a:t>
            </a:r>
          </a:p>
          <a:p>
            <a:r>
              <a:rPr lang="en-US" dirty="0" smtClean="0"/>
              <a:t>Attributes come in name/value pairs like: </a:t>
            </a:r>
            <a:r>
              <a:rPr lang="en-US" b="1" dirty="0" smtClean="0"/>
              <a:t>name=“value”</a:t>
            </a:r>
          </a:p>
          <a:p>
            <a:r>
              <a:rPr lang="en-US" dirty="0" smtClean="0"/>
              <a:t>The quotes for value in attributes are optional, in XHTML it is required.</a:t>
            </a:r>
          </a:p>
          <a:p>
            <a:r>
              <a:rPr lang="en-US" dirty="0" smtClean="0"/>
              <a:t>Can use either a single quote or a double quote.</a:t>
            </a:r>
            <a:endParaRPr lang="en-US" dirty="0"/>
          </a:p>
        </p:txBody>
      </p:sp>
    </p:spTree>
    <p:extLst>
      <p:ext uri="{BB962C8B-B14F-4D97-AF65-F5344CB8AC3E}">
        <p14:creationId xmlns:p14="http://schemas.microsoft.com/office/powerpoint/2010/main" val="25993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Previous version of HTML</a:t>
            </a:r>
          </a:p>
          <a:p>
            <a:pPr lvl="1"/>
            <a:r>
              <a:rPr lang="en-US" dirty="0" smtClean="0"/>
              <a:t>Block and Inline</a:t>
            </a:r>
          </a:p>
          <a:p>
            <a:r>
              <a:rPr lang="en-US" dirty="0" smtClean="0"/>
              <a:t>A content model defines </a:t>
            </a:r>
            <a:r>
              <a:rPr lang="en-US" b="1" dirty="0" smtClean="0"/>
              <a:t>what types of content are excepted in certain context</a:t>
            </a:r>
            <a:r>
              <a:rPr lang="en-US" dirty="0" smtClean="0"/>
              <a:t>. A given element may only have content that matches the requirements of its content model.</a:t>
            </a:r>
          </a:p>
          <a:p>
            <a:r>
              <a:rPr lang="en-US" dirty="0"/>
              <a:t>A</a:t>
            </a:r>
            <a:r>
              <a:rPr lang="en-US" dirty="0" smtClean="0"/>
              <a:t> </a:t>
            </a:r>
            <a:r>
              <a:rPr lang="en-US" dirty="0"/>
              <a:t>description of the element's expected contents.</a:t>
            </a:r>
            <a:endParaRPr lang="en-US" dirty="0" smtClean="0"/>
          </a:p>
          <a:p>
            <a:r>
              <a:rPr lang="en-US" dirty="0" smtClean="0"/>
              <a:t>An element’s content model may include zero or more categories of content and an element may also belong to zero or more categories.</a:t>
            </a:r>
          </a:p>
        </p:txBody>
      </p:sp>
      <p:sp>
        <p:nvSpPr>
          <p:cNvPr id="5" name="Title 1"/>
          <p:cNvSpPr>
            <a:spLocks noGrp="1"/>
          </p:cNvSpPr>
          <p:nvPr>
            <p:ph type="title"/>
          </p:nvPr>
        </p:nvSpPr>
        <p:spPr/>
        <p:txBody>
          <a:bodyPr/>
          <a:lstStyle/>
          <a:p>
            <a:r>
              <a:rPr lang="en-US" dirty="0" smtClean="0"/>
              <a:t>Content Models in </a:t>
            </a:r>
            <a:r>
              <a:rPr lang="en-US" dirty="0" smtClean="0"/>
              <a:t>HTML5</a:t>
            </a:r>
            <a:br>
              <a:rPr lang="en-US" dirty="0" smtClean="0"/>
            </a:br>
            <a:r>
              <a:rPr lang="en-US" sz="2000" i="1" dirty="0"/>
              <a:t>A</a:t>
            </a:r>
            <a:r>
              <a:rPr lang="en-US" sz="2000" i="1" dirty="0" smtClean="0"/>
              <a:t> </a:t>
            </a:r>
            <a:r>
              <a:rPr lang="en-US" sz="2000" i="1" dirty="0"/>
              <a:t>description of the element's expected </a:t>
            </a:r>
            <a:r>
              <a:rPr lang="en-US" sz="2000" i="1" dirty="0" smtClean="0"/>
              <a:t>contents</a:t>
            </a:r>
            <a:endParaRPr lang="en-US" sz="2000" i="1" dirty="0"/>
          </a:p>
        </p:txBody>
      </p:sp>
    </p:spTree>
    <p:extLst>
      <p:ext uri="{BB962C8B-B14F-4D97-AF65-F5344CB8AC3E}">
        <p14:creationId xmlns:p14="http://schemas.microsoft.com/office/powerpoint/2010/main" val="17164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HTML5 there are seven content models. These content models overlap each other that is some elements may belong to more than one content model.</a:t>
            </a:r>
            <a:endParaRPr lang="en-US" dirty="0"/>
          </a:p>
        </p:txBody>
      </p:sp>
      <p:pic>
        <p:nvPicPr>
          <p:cNvPr id="4" name="Picture 3"/>
          <p:cNvPicPr>
            <a:picLocks noChangeAspect="1"/>
          </p:cNvPicPr>
          <p:nvPr/>
        </p:nvPicPr>
        <p:blipFill>
          <a:blip r:embed="rId2"/>
          <a:stretch>
            <a:fillRect/>
          </a:stretch>
        </p:blipFill>
        <p:spPr>
          <a:xfrm>
            <a:off x="1782679" y="3082591"/>
            <a:ext cx="4038600" cy="2457450"/>
          </a:xfrm>
          <a:prstGeom prst="rect">
            <a:avLst/>
          </a:prstGeom>
          <a:ln>
            <a:solidFill>
              <a:schemeClr val="accent2"/>
            </a:solidFill>
          </a:ln>
        </p:spPr>
      </p:pic>
      <p:sp>
        <p:nvSpPr>
          <p:cNvPr id="6" name="Title 1"/>
          <p:cNvSpPr>
            <a:spLocks noGrp="1"/>
          </p:cNvSpPr>
          <p:nvPr>
            <p:ph type="title"/>
          </p:nvPr>
        </p:nvSpPr>
        <p:spPr/>
        <p:txBody>
          <a:bodyPr/>
          <a:lstStyle/>
          <a:p>
            <a:r>
              <a:rPr lang="en-US" dirty="0" smtClean="0"/>
              <a:t>Content Models in </a:t>
            </a:r>
            <a:r>
              <a:rPr lang="en-US" dirty="0" smtClean="0"/>
              <a:t>HTML5</a:t>
            </a:r>
            <a:br>
              <a:rPr lang="en-US" dirty="0" smtClean="0"/>
            </a:br>
            <a:r>
              <a:rPr lang="en-US" sz="2000" i="1" dirty="0"/>
              <a:t>A</a:t>
            </a:r>
            <a:r>
              <a:rPr lang="en-US" sz="2000" i="1" dirty="0" smtClean="0"/>
              <a:t> </a:t>
            </a:r>
            <a:r>
              <a:rPr lang="en-US" sz="2000" i="1" dirty="0"/>
              <a:t>description of the element's expected </a:t>
            </a:r>
            <a:r>
              <a:rPr lang="en-US" sz="2000" i="1" dirty="0" smtClean="0"/>
              <a:t>contents</a:t>
            </a:r>
            <a:endParaRPr lang="en-US" sz="2000" i="1" dirty="0"/>
          </a:p>
        </p:txBody>
      </p:sp>
    </p:spTree>
    <p:extLst>
      <p:ext uri="{BB962C8B-B14F-4D97-AF65-F5344CB8AC3E}">
        <p14:creationId xmlns:p14="http://schemas.microsoft.com/office/powerpoint/2010/main" val="190539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Models in </a:t>
            </a:r>
            <a:r>
              <a:rPr lang="en-US" dirty="0" smtClean="0"/>
              <a:t>HTML5</a:t>
            </a:r>
            <a:br>
              <a:rPr lang="en-US" dirty="0" smtClean="0"/>
            </a:br>
            <a:r>
              <a:rPr lang="en-US" sz="2000" i="1" dirty="0"/>
              <a:t>A</a:t>
            </a:r>
            <a:r>
              <a:rPr lang="en-US" sz="2000" i="1" dirty="0" smtClean="0"/>
              <a:t> </a:t>
            </a:r>
            <a:r>
              <a:rPr lang="en-US" sz="2000" i="1" dirty="0"/>
              <a:t>description of the element's expected </a:t>
            </a:r>
            <a:r>
              <a:rPr lang="en-US" sz="2000" i="1" dirty="0" smtClean="0"/>
              <a:t>contents</a:t>
            </a:r>
            <a:endParaRPr lang="en-US" sz="2000" i="1" dirty="0"/>
          </a:p>
        </p:txBody>
      </p:sp>
      <p:sp>
        <p:nvSpPr>
          <p:cNvPr id="3" name="Content Placeholder 2"/>
          <p:cNvSpPr>
            <a:spLocks noGrp="1"/>
          </p:cNvSpPr>
          <p:nvPr>
            <p:ph idx="1"/>
          </p:nvPr>
        </p:nvSpPr>
        <p:spPr/>
        <p:txBody>
          <a:bodyPr/>
          <a:lstStyle/>
          <a:p>
            <a:r>
              <a:rPr lang="en-US" b="1" dirty="0" smtClean="0"/>
              <a:t>Flow:</a:t>
            </a:r>
            <a:r>
              <a:rPr lang="en-US" dirty="0" smtClean="0"/>
              <a:t> Most elements that are used in a body of an HTML document are flow content. These includes text, paragraphs, headings, lists, hyperlinks images, embedded media… just about everything.</a:t>
            </a:r>
          </a:p>
          <a:p>
            <a:r>
              <a:rPr lang="en-US" b="1" dirty="0" smtClean="0"/>
              <a:t>Phrasing:</a:t>
            </a:r>
            <a:r>
              <a:rPr lang="en-US" dirty="0" smtClean="0"/>
              <a:t> includes the text of the document as well as elements that markup the text. These includes images, hyperlinks, form elements, text markup like &lt;b&gt; and &lt;i&gt; elements and pretty much anything else you can put in a paragraph.</a:t>
            </a:r>
          </a:p>
          <a:p>
            <a:r>
              <a:rPr lang="en-US" b="1" dirty="0" smtClean="0"/>
              <a:t>Heading:</a:t>
            </a:r>
            <a:r>
              <a:rPr lang="en-US" dirty="0" smtClean="0"/>
              <a:t> includes &lt;h1&gt; through &lt;h6&gt; heading elements and the new &lt;</a:t>
            </a:r>
            <a:r>
              <a:rPr lang="en-US" dirty="0" err="1" smtClean="0"/>
              <a:t>hgroup</a:t>
            </a:r>
            <a:r>
              <a:rPr lang="en-US" dirty="0" smtClean="0"/>
              <a:t>&gt; element.</a:t>
            </a:r>
          </a:p>
          <a:p>
            <a:r>
              <a:rPr lang="en-US" b="1" dirty="0" smtClean="0"/>
              <a:t>Sectioning:</a:t>
            </a:r>
            <a:r>
              <a:rPr lang="en-US" dirty="0" smtClean="0"/>
              <a:t> includes the new sectioning elements &lt;article&gt; &lt;aside&gt; &lt;</a:t>
            </a:r>
            <a:r>
              <a:rPr lang="en-US" dirty="0" err="1" smtClean="0"/>
              <a:t>nav</a:t>
            </a:r>
            <a:r>
              <a:rPr lang="en-US" dirty="0" smtClean="0"/>
              <a:t>&gt; &lt;section&gt;</a:t>
            </a:r>
            <a:endParaRPr lang="en-US" dirty="0"/>
          </a:p>
        </p:txBody>
      </p:sp>
    </p:spTree>
    <p:extLst>
      <p:ext uri="{BB962C8B-B14F-4D97-AF65-F5344CB8AC3E}">
        <p14:creationId xmlns:p14="http://schemas.microsoft.com/office/powerpoint/2010/main" val="260149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Embedded:</a:t>
            </a:r>
            <a:r>
              <a:rPr lang="en-US" dirty="0" smtClean="0"/>
              <a:t> is a content that imports another resources into the document or content that is otherwise inserted into the document. Includes video, audio, flash other plugins as well as images, canvas and even math object.</a:t>
            </a:r>
          </a:p>
          <a:p>
            <a:r>
              <a:rPr lang="en-US" b="1" dirty="0" smtClean="0"/>
              <a:t>Interactive:</a:t>
            </a:r>
            <a:r>
              <a:rPr lang="en-US" dirty="0" smtClean="0"/>
              <a:t> is a content that is specifically intended for user interaction. Like hyperlinks, form elements, menus and even media if it has the controls attribute.</a:t>
            </a:r>
          </a:p>
          <a:p>
            <a:r>
              <a:rPr lang="en-US" b="1" dirty="0" smtClean="0"/>
              <a:t>Metadata:</a:t>
            </a:r>
            <a:r>
              <a:rPr lang="en-US" dirty="0" smtClean="0"/>
              <a:t> is a content that sets up the presentation or behavior of the rest of the content or that sets up the relationship of the document with other documents or conveys other out of bound information.</a:t>
            </a:r>
          </a:p>
          <a:p>
            <a:endParaRPr lang="en-US" dirty="0"/>
          </a:p>
          <a:p>
            <a:r>
              <a:rPr lang="en-US" dirty="0"/>
              <a:t>Read More</a:t>
            </a:r>
            <a:r>
              <a:rPr lang="en-US" i="1" u="sng" dirty="0"/>
              <a:t>:- https://www.w3.org/TR/2011/WD-html5-20110525/content-models.html</a:t>
            </a:r>
          </a:p>
        </p:txBody>
      </p:sp>
      <p:sp>
        <p:nvSpPr>
          <p:cNvPr id="5" name="Title 1"/>
          <p:cNvSpPr>
            <a:spLocks noGrp="1"/>
          </p:cNvSpPr>
          <p:nvPr>
            <p:ph type="title"/>
          </p:nvPr>
        </p:nvSpPr>
        <p:spPr/>
        <p:txBody>
          <a:bodyPr/>
          <a:lstStyle/>
          <a:p>
            <a:r>
              <a:rPr lang="en-US" dirty="0" smtClean="0"/>
              <a:t>Content Models in </a:t>
            </a:r>
            <a:r>
              <a:rPr lang="en-US" dirty="0" smtClean="0"/>
              <a:t>HTML5</a:t>
            </a:r>
            <a:br>
              <a:rPr lang="en-US" dirty="0" smtClean="0"/>
            </a:br>
            <a:r>
              <a:rPr lang="en-US" sz="2000" i="1" dirty="0"/>
              <a:t>A</a:t>
            </a:r>
            <a:r>
              <a:rPr lang="en-US" sz="2000" i="1" dirty="0" smtClean="0"/>
              <a:t> </a:t>
            </a:r>
            <a:r>
              <a:rPr lang="en-US" sz="2000" i="1" dirty="0"/>
              <a:t>description of the element's expected </a:t>
            </a:r>
            <a:r>
              <a:rPr lang="en-US" sz="2000" i="1" dirty="0" smtClean="0"/>
              <a:t>contents</a:t>
            </a:r>
            <a:endParaRPr lang="en-US" sz="2000" i="1" dirty="0"/>
          </a:p>
        </p:txBody>
      </p:sp>
    </p:spTree>
    <p:extLst>
      <p:ext uri="{BB962C8B-B14F-4D97-AF65-F5344CB8AC3E}">
        <p14:creationId xmlns:p14="http://schemas.microsoft.com/office/powerpoint/2010/main" val="334985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a:t>
            </a:r>
            <a:endParaRPr lang="en-US" dirty="0"/>
          </a:p>
        </p:txBody>
      </p:sp>
      <p:sp>
        <p:nvSpPr>
          <p:cNvPr id="3" name="Content Placeholder 2"/>
          <p:cNvSpPr>
            <a:spLocks noGrp="1"/>
          </p:cNvSpPr>
          <p:nvPr>
            <p:ph idx="1"/>
          </p:nvPr>
        </p:nvSpPr>
        <p:spPr/>
        <p:txBody>
          <a:bodyPr/>
          <a:lstStyle/>
          <a:p>
            <a:r>
              <a:rPr lang="en-US" dirty="0"/>
              <a:t>C</a:t>
            </a:r>
            <a:r>
              <a:rPr lang="en-US" dirty="0" smtClean="0"/>
              <a:t>lassify the following elements based </a:t>
            </a:r>
            <a:r>
              <a:rPr lang="en-US" dirty="0"/>
              <a:t>on the 7 content models </a:t>
            </a:r>
            <a:r>
              <a:rPr lang="en-US" dirty="0" smtClean="0"/>
              <a:t>?</a:t>
            </a:r>
          </a:p>
          <a:p>
            <a:pPr marL="457200" indent="-457200">
              <a:buFont typeface="+mj-lt"/>
              <a:buAutoNum type="arabicPeriod"/>
            </a:pPr>
            <a:r>
              <a:rPr lang="en-US" dirty="0" smtClean="0"/>
              <a:t> &lt;a&gt;</a:t>
            </a:r>
          </a:p>
          <a:p>
            <a:pPr marL="457200" indent="-457200">
              <a:buFont typeface="+mj-lt"/>
              <a:buAutoNum type="arabicPeriod"/>
            </a:pPr>
            <a:r>
              <a:rPr lang="en-US" dirty="0" smtClean="0"/>
              <a:t>&lt;p&gt;</a:t>
            </a:r>
          </a:p>
          <a:p>
            <a:pPr marL="457200" indent="-457200">
              <a:buFont typeface="+mj-lt"/>
              <a:buAutoNum type="arabicPeriod"/>
            </a:pPr>
            <a:r>
              <a:rPr lang="en-US" dirty="0" smtClean="0"/>
              <a:t>&lt;audio&gt;</a:t>
            </a:r>
          </a:p>
          <a:p>
            <a:pPr marL="457200" indent="-457200">
              <a:buFont typeface="+mj-lt"/>
              <a:buAutoNum type="arabicPeriod"/>
            </a:pPr>
            <a:r>
              <a:rPr lang="en-US" dirty="0" smtClean="0"/>
              <a:t>&lt;b&gt;&lt;</a:t>
            </a:r>
            <a:r>
              <a:rPr lang="en-US" dirty="0" err="1" smtClean="0"/>
              <a:t>i</a:t>
            </a:r>
            <a:r>
              <a:rPr lang="en-US" dirty="0" smtClean="0"/>
              <a:t>&gt;</a:t>
            </a:r>
          </a:p>
          <a:p>
            <a:pPr marL="457200" indent="-457200">
              <a:buFont typeface="+mj-lt"/>
              <a:buAutoNum type="arabicPeriod"/>
            </a:pPr>
            <a:r>
              <a:rPr lang="en-US" dirty="0" smtClean="0"/>
              <a:t>&lt;article&gt;</a:t>
            </a:r>
          </a:p>
          <a:p>
            <a:endParaRPr lang="en-US" dirty="0"/>
          </a:p>
        </p:txBody>
      </p:sp>
    </p:spTree>
    <p:extLst>
      <p:ext uri="{BB962C8B-B14F-4D97-AF65-F5344CB8AC3E}">
        <p14:creationId xmlns:p14="http://schemas.microsoft.com/office/powerpoint/2010/main" val="249660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Whitespace in HTML</a:t>
            </a:r>
          </a:p>
        </p:txBody>
      </p:sp>
      <p:pic>
        <p:nvPicPr>
          <p:cNvPr id="4" name="Picture 3"/>
          <p:cNvPicPr>
            <a:picLocks noChangeAspect="1"/>
          </p:cNvPicPr>
          <p:nvPr/>
        </p:nvPicPr>
        <p:blipFill>
          <a:blip r:embed="rId2"/>
          <a:stretch>
            <a:fillRect/>
          </a:stretch>
        </p:blipFill>
        <p:spPr>
          <a:xfrm>
            <a:off x="1110470" y="2160588"/>
            <a:ext cx="4776287" cy="2010358"/>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6618074" y="2425092"/>
            <a:ext cx="4603584" cy="1481351"/>
          </a:xfrm>
          <a:prstGeom prst="rect">
            <a:avLst/>
          </a:prstGeom>
          <a:ln>
            <a:solidFill>
              <a:schemeClr val="accent2"/>
            </a:solidFill>
          </a:ln>
        </p:spPr>
      </p:pic>
      <p:pic>
        <p:nvPicPr>
          <p:cNvPr id="6" name="Picture 5"/>
          <p:cNvPicPr>
            <a:picLocks noChangeAspect="1"/>
          </p:cNvPicPr>
          <p:nvPr/>
        </p:nvPicPr>
        <p:blipFill>
          <a:blip r:embed="rId4"/>
          <a:stretch>
            <a:fillRect/>
          </a:stretch>
        </p:blipFill>
        <p:spPr>
          <a:xfrm>
            <a:off x="1110470" y="4703845"/>
            <a:ext cx="4776287" cy="2029583"/>
          </a:xfrm>
          <a:prstGeom prst="rect">
            <a:avLst/>
          </a:prstGeom>
          <a:ln>
            <a:solidFill>
              <a:schemeClr val="accent2"/>
            </a:solidFill>
          </a:ln>
        </p:spPr>
      </p:pic>
      <p:pic>
        <p:nvPicPr>
          <p:cNvPr id="7" name="Picture 6"/>
          <p:cNvPicPr>
            <a:picLocks noChangeAspect="1"/>
          </p:cNvPicPr>
          <p:nvPr/>
        </p:nvPicPr>
        <p:blipFill>
          <a:blip r:embed="rId5"/>
          <a:stretch>
            <a:fillRect/>
          </a:stretch>
        </p:blipFill>
        <p:spPr>
          <a:xfrm>
            <a:off x="7005086" y="4858250"/>
            <a:ext cx="3829559" cy="1720771"/>
          </a:xfrm>
          <a:prstGeom prst="rect">
            <a:avLst/>
          </a:prstGeom>
          <a:ln>
            <a:solidFill>
              <a:schemeClr val="accent2"/>
            </a:solidFill>
          </a:ln>
        </p:spPr>
      </p:pic>
      <p:sp>
        <p:nvSpPr>
          <p:cNvPr id="8" name="Content Placeholder 2"/>
          <p:cNvSpPr>
            <a:spLocks noGrp="1"/>
          </p:cNvSpPr>
          <p:nvPr>
            <p:ph idx="1"/>
          </p:nvPr>
        </p:nvSpPr>
        <p:spPr>
          <a:xfrm>
            <a:off x="689365" y="1706061"/>
            <a:ext cx="8596668" cy="3880773"/>
          </a:xfrm>
        </p:spPr>
        <p:txBody>
          <a:bodyPr/>
          <a:lstStyle/>
          <a:p>
            <a:endParaRPr lang="en-US" dirty="0" smtClean="0"/>
          </a:p>
          <a:p>
            <a:endParaRPr lang="en-US" dirty="0"/>
          </a:p>
          <a:p>
            <a:endParaRPr lang="en-US" dirty="0" smtClean="0"/>
          </a:p>
          <a:p>
            <a:endParaRPr lang="en-US" dirty="0"/>
          </a:p>
          <a:p>
            <a:endParaRPr lang="en-US" dirty="0" smtClean="0"/>
          </a:p>
          <a:p>
            <a:r>
              <a:rPr lang="en-US" dirty="0" smtClean="0"/>
              <a:t>By using the special element pre, we can display whitespaces.</a:t>
            </a:r>
            <a:endParaRPr lang="en-US" dirty="0"/>
          </a:p>
        </p:txBody>
      </p:sp>
    </p:spTree>
    <p:extLst>
      <p:ext uri="{BB962C8B-B14F-4D97-AF65-F5344CB8AC3E}">
        <p14:creationId xmlns:p14="http://schemas.microsoft.com/office/powerpoint/2010/main" val="2877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What is HTML?</a:t>
            </a:r>
            <a:endParaRPr lang="en-US" dirty="0">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dirty="0" smtClean="0">
                <a:latin typeface="Georgia" panose="02040502050405020303" pitchFamily="18" charset="0"/>
              </a:rPr>
              <a:t>HTML is a </a:t>
            </a:r>
            <a:r>
              <a:rPr lang="en-US" b="1" dirty="0" smtClean="0">
                <a:latin typeface="Georgia" panose="02040502050405020303" pitchFamily="18" charset="0"/>
              </a:rPr>
              <a:t>markup</a:t>
            </a:r>
            <a:r>
              <a:rPr lang="en-US" dirty="0" smtClean="0">
                <a:latin typeface="Georgia" panose="02040502050405020303" pitchFamily="18" charset="0"/>
              </a:rPr>
              <a:t> </a:t>
            </a:r>
            <a:r>
              <a:rPr lang="en-US" dirty="0">
                <a:latin typeface="Georgia" panose="02040502050405020303" pitchFamily="18" charset="0"/>
              </a:rPr>
              <a:t>language, </a:t>
            </a:r>
            <a:r>
              <a:rPr lang="en-US" dirty="0" smtClean="0">
                <a:latin typeface="Georgia" panose="02040502050405020303" pitchFamily="18" charset="0"/>
              </a:rPr>
              <a:t>not </a:t>
            </a:r>
            <a:r>
              <a:rPr lang="en-US" dirty="0">
                <a:latin typeface="Georgia" panose="02040502050405020303" pitchFamily="18" charset="0"/>
              </a:rPr>
              <a:t>a programming language.</a:t>
            </a:r>
            <a:endParaRPr lang="en-US" dirty="0" smtClean="0">
              <a:latin typeface="Georgia" panose="02040502050405020303" pitchFamily="18" charset="0"/>
            </a:endParaRPr>
          </a:p>
          <a:p>
            <a:r>
              <a:rPr lang="en-US" dirty="0" smtClean="0">
                <a:latin typeface="Georgia" panose="02040502050405020303" pitchFamily="18" charset="0"/>
              </a:rPr>
              <a:t>A markup language is a set of markup tags.</a:t>
            </a:r>
          </a:p>
          <a:p>
            <a:r>
              <a:rPr lang="en-US" dirty="0" smtClean="0">
                <a:latin typeface="Georgia" panose="02040502050405020303" pitchFamily="18" charset="0"/>
              </a:rPr>
              <a:t>The tags </a:t>
            </a:r>
            <a:r>
              <a:rPr lang="en-US" b="1" dirty="0" smtClean="0">
                <a:latin typeface="Georgia" panose="02040502050405020303" pitchFamily="18" charset="0"/>
              </a:rPr>
              <a:t>describe</a:t>
            </a:r>
            <a:r>
              <a:rPr lang="en-US" dirty="0" smtClean="0">
                <a:latin typeface="Georgia" panose="02040502050405020303" pitchFamily="18" charset="0"/>
              </a:rPr>
              <a:t> document content</a:t>
            </a:r>
          </a:p>
          <a:p>
            <a:pPr lvl="1"/>
            <a:r>
              <a:rPr lang="en-US" dirty="0" smtClean="0">
                <a:latin typeface="Georgia" panose="02040502050405020303" pitchFamily="18" charset="0"/>
              </a:rPr>
              <a:t>In other words, the markup tags provide information about the page content structure.</a:t>
            </a:r>
          </a:p>
          <a:p>
            <a:r>
              <a:rPr lang="en-US" dirty="0" smtClean="0">
                <a:latin typeface="Georgia" panose="02040502050405020303" pitchFamily="18" charset="0"/>
              </a:rPr>
              <a:t>HTML documents contain HTML </a:t>
            </a:r>
            <a:r>
              <a:rPr lang="en-US" b="1" dirty="0" smtClean="0">
                <a:latin typeface="Georgia" panose="02040502050405020303" pitchFamily="18" charset="0"/>
              </a:rPr>
              <a:t>tags</a:t>
            </a:r>
            <a:r>
              <a:rPr lang="en-US" dirty="0" smtClean="0">
                <a:latin typeface="Georgia" panose="02040502050405020303" pitchFamily="18" charset="0"/>
              </a:rPr>
              <a:t> and plain </a:t>
            </a:r>
            <a:r>
              <a:rPr lang="en-US" b="1" dirty="0" smtClean="0">
                <a:latin typeface="Georgia" panose="02040502050405020303" pitchFamily="18" charset="0"/>
              </a:rPr>
              <a:t>text.</a:t>
            </a:r>
          </a:p>
          <a:p>
            <a:r>
              <a:rPr lang="en-US" dirty="0" smtClean="0">
                <a:latin typeface="Georgia" panose="02040502050405020303" pitchFamily="18" charset="0"/>
              </a:rPr>
              <a:t>HTML documents are also called </a:t>
            </a:r>
            <a:r>
              <a:rPr lang="en-US" b="1" dirty="0" smtClean="0">
                <a:latin typeface="Georgia" panose="02040502050405020303" pitchFamily="18" charset="0"/>
              </a:rPr>
              <a:t>web pages.</a:t>
            </a:r>
          </a:p>
          <a:p>
            <a:r>
              <a:rPr lang="en-US" dirty="0" smtClean="0">
                <a:latin typeface="Georgia" panose="02040502050405020303" pitchFamily="18" charset="0"/>
              </a:rPr>
              <a:t>Originally based on SGML (Standard Generalized Markup Language).</a:t>
            </a:r>
          </a:p>
          <a:p>
            <a:pPr lvl="1"/>
            <a:endParaRPr lang="en-US" dirty="0">
              <a:latin typeface="Georgia" panose="02040502050405020303" pitchFamily="18" charset="0"/>
            </a:endParaRPr>
          </a:p>
        </p:txBody>
      </p:sp>
    </p:spTree>
    <p:extLst>
      <p:ext uri="{BB962C8B-B14F-4D97-AF65-F5344CB8AC3E}">
        <p14:creationId xmlns:p14="http://schemas.microsoft.com/office/powerpoint/2010/main" val="385382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 in HTML</a:t>
            </a:r>
            <a:endParaRPr lang="en-US" dirty="0"/>
          </a:p>
        </p:txBody>
      </p:sp>
      <p:sp>
        <p:nvSpPr>
          <p:cNvPr id="3" name="Content Placeholder 2"/>
          <p:cNvSpPr>
            <a:spLocks noGrp="1"/>
          </p:cNvSpPr>
          <p:nvPr>
            <p:ph idx="1"/>
          </p:nvPr>
        </p:nvSpPr>
        <p:spPr/>
        <p:txBody>
          <a:bodyPr/>
          <a:lstStyle/>
          <a:p>
            <a:r>
              <a:rPr lang="en-US" dirty="0"/>
              <a:t>Comments can exists anywhere between the</a:t>
            </a:r>
          </a:p>
          <a:p>
            <a:pPr marL="457200" lvl="1" indent="0">
              <a:buNone/>
            </a:pPr>
            <a:r>
              <a:rPr lang="en-US" dirty="0"/>
              <a:t>&lt;html&gt;&lt;/html&gt; tags</a:t>
            </a:r>
          </a:p>
          <a:p>
            <a:r>
              <a:rPr lang="en-US" dirty="0"/>
              <a:t>Comments start with &lt;!-– and end with --&gt;</a:t>
            </a:r>
          </a:p>
          <a:p>
            <a:pPr marL="457200" lvl="1" indent="0">
              <a:buNone/>
            </a:pPr>
            <a:r>
              <a:rPr lang="en-US" dirty="0"/>
              <a:t>&lt;!– Company Logo (a JPG file) --&gt;</a:t>
            </a:r>
          </a:p>
          <a:p>
            <a:pPr marL="457200" lvl="1" indent="0">
              <a:buNone/>
            </a:pPr>
            <a:r>
              <a:rPr lang="en-US" dirty="0"/>
              <a:t>&lt;</a:t>
            </a:r>
            <a:r>
              <a:rPr lang="en-US" dirty="0" err="1"/>
              <a:t>img</a:t>
            </a:r>
            <a:r>
              <a:rPr lang="en-US" dirty="0"/>
              <a:t> </a:t>
            </a:r>
            <a:r>
              <a:rPr lang="en-US" dirty="0" err="1"/>
              <a:t>src</a:t>
            </a:r>
            <a:r>
              <a:rPr lang="en-US" dirty="0"/>
              <a:t>="logo.jpg" alt=“Company Logo"&gt;</a:t>
            </a:r>
          </a:p>
          <a:p>
            <a:pPr marL="457200" lvl="1" indent="0">
              <a:buNone/>
            </a:pPr>
            <a:r>
              <a:rPr lang="en-US" dirty="0"/>
              <a:t>&lt;!–- Hyperlink to the web site --&gt;</a:t>
            </a:r>
          </a:p>
          <a:p>
            <a:pPr marL="457200" lvl="1" indent="0">
              <a:buNone/>
            </a:pPr>
            <a:r>
              <a:rPr lang="en-US" dirty="0"/>
              <a:t>&lt;a </a:t>
            </a:r>
            <a:r>
              <a:rPr lang="en-US" dirty="0" err="1"/>
              <a:t>href</a:t>
            </a:r>
            <a:r>
              <a:rPr lang="en-US" dirty="0"/>
              <a:t>="http://Microsoft.com/"&gt;Microsoft&lt;/a&gt;</a:t>
            </a:r>
          </a:p>
          <a:p>
            <a:pPr marL="457200" lvl="1" indent="0">
              <a:buNone/>
            </a:pPr>
            <a:r>
              <a:rPr lang="en-US" dirty="0"/>
              <a:t>&lt;!–- Show the news table --&gt;</a:t>
            </a:r>
          </a:p>
          <a:p>
            <a:pPr marL="457200" lvl="1" indent="0">
              <a:buNone/>
            </a:pPr>
            <a:r>
              <a:rPr lang="en-US" dirty="0"/>
              <a:t>&lt;table class="</a:t>
            </a:r>
            <a:r>
              <a:rPr lang="en-US" dirty="0" err="1"/>
              <a:t>newstable</a:t>
            </a:r>
            <a:r>
              <a:rPr lang="en-US" dirty="0"/>
              <a:t>"&gt;</a:t>
            </a:r>
          </a:p>
          <a:p>
            <a:pPr marL="457200" lvl="1" indent="0">
              <a:buNone/>
            </a:pPr>
            <a:r>
              <a:rPr lang="en-US" dirty="0" smtClean="0"/>
              <a:t>...</a:t>
            </a:r>
            <a:endParaRPr lang="en-US" dirty="0"/>
          </a:p>
        </p:txBody>
      </p:sp>
    </p:spTree>
    <p:extLst>
      <p:ext uri="{BB962C8B-B14F-4D97-AF65-F5344CB8AC3E}">
        <p14:creationId xmlns:p14="http://schemas.microsoft.com/office/powerpoint/2010/main" val="167865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Display Modes</a:t>
            </a:r>
            <a:br>
              <a:rPr lang="en-US" dirty="0" smtClean="0"/>
            </a:br>
            <a:r>
              <a:rPr lang="en-US" dirty="0" smtClean="0"/>
              <a:t>&gt; Block and Inline Elements (tags)</a:t>
            </a:r>
            <a:endParaRPr lang="en-US" dirty="0"/>
          </a:p>
        </p:txBody>
      </p:sp>
      <p:sp>
        <p:nvSpPr>
          <p:cNvPr id="3" name="Content Placeholder 2"/>
          <p:cNvSpPr>
            <a:spLocks noGrp="1"/>
          </p:cNvSpPr>
          <p:nvPr>
            <p:ph idx="1"/>
          </p:nvPr>
        </p:nvSpPr>
        <p:spPr/>
        <p:txBody>
          <a:bodyPr/>
          <a:lstStyle/>
          <a:p>
            <a:r>
              <a:rPr lang="en-US" b="1" dirty="0" smtClean="0"/>
              <a:t>Block elements:</a:t>
            </a:r>
            <a:r>
              <a:rPr lang="en-US" dirty="0" smtClean="0"/>
              <a:t> </a:t>
            </a:r>
          </a:p>
          <a:p>
            <a:pPr lvl="1"/>
            <a:r>
              <a:rPr lang="en-US" dirty="0" smtClean="0"/>
              <a:t>Elements that contain other elements.</a:t>
            </a:r>
          </a:p>
          <a:p>
            <a:pPr lvl="1"/>
            <a:r>
              <a:rPr lang="en-US" dirty="0" smtClean="0"/>
              <a:t>Add a line break before and after them, and expand to 100% width.</a:t>
            </a:r>
          </a:p>
          <a:p>
            <a:pPr lvl="1"/>
            <a:r>
              <a:rPr lang="en-US" b="1" dirty="0" err="1" smtClean="0"/>
              <a:t>Eg</a:t>
            </a:r>
            <a:r>
              <a:rPr lang="en-US" b="1" dirty="0" smtClean="0"/>
              <a:t>. </a:t>
            </a:r>
            <a:r>
              <a:rPr lang="en-US" dirty="0" smtClean="0"/>
              <a:t>&lt;div&gt;, &lt;p&gt;, &lt;h1&gt;, &lt;</a:t>
            </a:r>
            <a:r>
              <a:rPr lang="en-US" dirty="0" err="1" smtClean="0"/>
              <a:t>ul</a:t>
            </a:r>
            <a:r>
              <a:rPr lang="en-US" dirty="0" smtClean="0"/>
              <a:t>&gt; are block elements</a:t>
            </a:r>
          </a:p>
          <a:p>
            <a:pPr lvl="1"/>
            <a:r>
              <a:rPr lang="en-US" dirty="0" smtClean="0"/>
              <a:t>&lt;p&gt; tag is the only block level element that cannot contain other block level elements. Can only contain text and inline level elements.</a:t>
            </a:r>
          </a:p>
          <a:p>
            <a:r>
              <a:rPr lang="en-US" b="1" dirty="0" smtClean="0"/>
              <a:t>Inline elements:</a:t>
            </a:r>
            <a:r>
              <a:rPr lang="en-US" dirty="0" smtClean="0"/>
              <a:t> </a:t>
            </a:r>
          </a:p>
          <a:p>
            <a:pPr lvl="1"/>
            <a:r>
              <a:rPr lang="en-US" dirty="0" smtClean="0"/>
              <a:t>Typically represent the current inline of text.</a:t>
            </a:r>
            <a:endParaRPr lang="en-US" dirty="0"/>
          </a:p>
          <a:p>
            <a:pPr lvl="1"/>
            <a:r>
              <a:rPr lang="en-US" dirty="0" smtClean="0"/>
              <a:t>Don’t break the text before and after them, they flow with it.</a:t>
            </a:r>
          </a:p>
          <a:p>
            <a:pPr lvl="1"/>
            <a:r>
              <a:rPr lang="en-US" b="1" dirty="0" err="1" smtClean="0"/>
              <a:t>Eg</a:t>
            </a:r>
            <a:r>
              <a:rPr lang="en-US" b="1" dirty="0" smtClean="0"/>
              <a:t>. </a:t>
            </a:r>
            <a:r>
              <a:rPr lang="en-US" dirty="0" smtClean="0"/>
              <a:t>&lt;span&gt;, &lt;a&gt;, &lt;</a:t>
            </a:r>
            <a:r>
              <a:rPr lang="en-US" dirty="0" err="1" smtClean="0"/>
              <a:t>em</a:t>
            </a:r>
            <a:r>
              <a:rPr lang="en-US" dirty="0" smtClean="0"/>
              <a:t>&gt;, &lt;</a:t>
            </a:r>
            <a:r>
              <a:rPr lang="en-US" dirty="0" err="1" smtClean="0"/>
              <a:t>img</a:t>
            </a:r>
            <a:r>
              <a:rPr lang="en-US" dirty="0" smtClean="0"/>
              <a:t>&gt; are inline elements</a:t>
            </a:r>
            <a:endParaRPr lang="en-US" dirty="0"/>
          </a:p>
        </p:txBody>
      </p:sp>
    </p:spTree>
    <p:extLst>
      <p:ext uri="{BB962C8B-B14F-4D97-AF65-F5344CB8AC3E}">
        <p14:creationId xmlns:p14="http://schemas.microsoft.com/office/powerpoint/2010/main" val="365723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 and Inline Elements</a:t>
            </a:r>
            <a:endParaRPr lang="en-US" dirty="0"/>
          </a:p>
        </p:txBody>
      </p:sp>
      <p:sp>
        <p:nvSpPr>
          <p:cNvPr id="3" name="Content Placeholder 2"/>
          <p:cNvSpPr>
            <a:spLocks noGrp="1"/>
          </p:cNvSpPr>
          <p:nvPr>
            <p:ph idx="1"/>
          </p:nvPr>
        </p:nvSpPr>
        <p:spPr/>
        <p:txBody>
          <a:bodyPr/>
          <a:lstStyle/>
          <a:p>
            <a:r>
              <a:rPr lang="en-US" dirty="0" smtClean="0"/>
              <a:t>Can change inline elements to block using stylesheet.</a:t>
            </a:r>
          </a:p>
          <a:p>
            <a:pPr lvl="1"/>
            <a:r>
              <a:rPr lang="en-US" dirty="0" smtClean="0"/>
              <a:t>style=“display: block”</a:t>
            </a:r>
          </a:p>
          <a:p>
            <a:r>
              <a:rPr lang="en-US" dirty="0" smtClean="0"/>
              <a:t>Block elements can also be changed to inline elements.</a:t>
            </a:r>
          </a:p>
          <a:p>
            <a:pPr lvl="1"/>
            <a:r>
              <a:rPr lang="en-US" dirty="0" smtClean="0"/>
              <a:t>style=“display: inline”</a:t>
            </a:r>
            <a:endParaRPr lang="en-US" dirty="0"/>
          </a:p>
        </p:txBody>
      </p:sp>
    </p:spTree>
    <p:extLst>
      <p:ext uri="{BB962C8B-B14F-4D97-AF65-F5344CB8AC3E}">
        <p14:creationId xmlns:p14="http://schemas.microsoft.com/office/powerpoint/2010/main" val="222833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Paragraphs</a:t>
            </a:r>
            <a:endParaRPr lang="en-US" dirty="0"/>
          </a:p>
        </p:txBody>
      </p:sp>
      <p:sp>
        <p:nvSpPr>
          <p:cNvPr id="3" name="Content Placeholder 2"/>
          <p:cNvSpPr>
            <a:spLocks noGrp="1"/>
          </p:cNvSpPr>
          <p:nvPr>
            <p:ph idx="1"/>
          </p:nvPr>
        </p:nvSpPr>
        <p:spPr/>
        <p:txBody>
          <a:bodyPr/>
          <a:lstStyle/>
          <a:p>
            <a:r>
              <a:rPr lang="en-US" dirty="0" smtClean="0"/>
              <a:t>HTML will treat all text as one paragraph unless paragraph markers are added around each physical paragraph.</a:t>
            </a:r>
          </a:p>
          <a:p>
            <a:r>
              <a:rPr lang="en-US" dirty="0" smtClean="0"/>
              <a:t>HTML documents are divided into paragraphs.</a:t>
            </a:r>
          </a:p>
          <a:p>
            <a:r>
              <a:rPr lang="en-US" dirty="0" smtClean="0"/>
              <a:t>HTML paragraphs are defined with the &lt;p&gt; tag.</a:t>
            </a:r>
          </a:p>
          <a:p>
            <a:r>
              <a:rPr lang="en-US" dirty="0" smtClean="0"/>
              <a:t>One can also write texts outside of a paragraph but it is always recommended to write a text inside a paragraph or another block element.</a:t>
            </a:r>
          </a:p>
        </p:txBody>
      </p:sp>
      <p:pic>
        <p:nvPicPr>
          <p:cNvPr id="5" name="Picture 4"/>
          <p:cNvPicPr>
            <a:picLocks noChangeAspect="1"/>
          </p:cNvPicPr>
          <p:nvPr/>
        </p:nvPicPr>
        <p:blipFill>
          <a:blip r:embed="rId2"/>
          <a:stretch>
            <a:fillRect/>
          </a:stretch>
        </p:blipFill>
        <p:spPr>
          <a:xfrm>
            <a:off x="677333" y="4624381"/>
            <a:ext cx="4526965" cy="1070566"/>
          </a:xfrm>
          <a:prstGeom prst="rect">
            <a:avLst/>
          </a:prstGeom>
          <a:ln>
            <a:solidFill>
              <a:schemeClr val="accent2"/>
            </a:solidFill>
          </a:ln>
        </p:spPr>
      </p:pic>
      <p:pic>
        <p:nvPicPr>
          <p:cNvPr id="6" name="Picture 5"/>
          <p:cNvPicPr>
            <a:picLocks noChangeAspect="1"/>
          </p:cNvPicPr>
          <p:nvPr/>
        </p:nvPicPr>
        <p:blipFill>
          <a:blip r:embed="rId3"/>
          <a:stretch>
            <a:fillRect/>
          </a:stretch>
        </p:blipFill>
        <p:spPr>
          <a:xfrm>
            <a:off x="6604585" y="4624381"/>
            <a:ext cx="3421629" cy="1205548"/>
          </a:xfrm>
          <a:prstGeom prst="rect">
            <a:avLst/>
          </a:prstGeom>
          <a:ln>
            <a:solidFill>
              <a:schemeClr val="accent2"/>
            </a:solidFill>
          </a:ln>
        </p:spPr>
      </p:pic>
    </p:spTree>
    <p:extLst>
      <p:ext uri="{BB962C8B-B14F-4D97-AF65-F5344CB8AC3E}">
        <p14:creationId xmlns:p14="http://schemas.microsoft.com/office/powerpoint/2010/main" val="34130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Paragraphs…</a:t>
            </a:r>
            <a:br>
              <a:rPr lang="en-US" dirty="0" smtClean="0"/>
            </a:br>
            <a:r>
              <a:rPr lang="en-US" dirty="0" smtClean="0"/>
              <a:t>&gt; Alignment</a:t>
            </a:r>
            <a:endParaRPr lang="en-US" dirty="0"/>
          </a:p>
        </p:txBody>
      </p:sp>
      <p:sp>
        <p:nvSpPr>
          <p:cNvPr id="3" name="Content Placeholder 2"/>
          <p:cNvSpPr>
            <a:spLocks noGrp="1"/>
          </p:cNvSpPr>
          <p:nvPr>
            <p:ph idx="1"/>
          </p:nvPr>
        </p:nvSpPr>
        <p:spPr>
          <a:xfrm>
            <a:off x="836876" y="1474789"/>
            <a:ext cx="8596668" cy="4512927"/>
          </a:xfrm>
        </p:spPr>
        <p:txBody>
          <a:bodyPr>
            <a:normAutofit fontScale="92500" lnSpcReduction="20000"/>
          </a:bodyPr>
          <a:lstStyle/>
          <a:p>
            <a:r>
              <a:rPr lang="en-US" dirty="0" smtClean="0"/>
              <a:t>Paragraphs by default are aligned to the left.</a:t>
            </a:r>
          </a:p>
          <a:p>
            <a:endParaRPr lang="en-US" dirty="0"/>
          </a:p>
          <a:p>
            <a:endParaRPr lang="en-US" dirty="0" smtClean="0"/>
          </a:p>
          <a:p>
            <a:endParaRPr lang="en-US" dirty="0" smtClean="0"/>
          </a:p>
          <a:p>
            <a:endParaRPr lang="en-US" dirty="0" smtClean="0"/>
          </a:p>
          <a:p>
            <a:endParaRPr lang="en-US" dirty="0"/>
          </a:p>
          <a:p>
            <a:endParaRPr lang="en-US" dirty="0" smtClean="0"/>
          </a:p>
          <a:p>
            <a:endParaRPr lang="en-US" dirty="0"/>
          </a:p>
          <a:p>
            <a:endParaRPr lang="en-US" dirty="0" smtClean="0"/>
          </a:p>
          <a:p>
            <a:r>
              <a:rPr lang="en-US" dirty="0" smtClean="0"/>
              <a:t>You may use the </a:t>
            </a:r>
            <a:r>
              <a:rPr lang="en-US" dirty="0"/>
              <a:t>align attribute to align </a:t>
            </a:r>
            <a:r>
              <a:rPr lang="en-US" dirty="0" smtClean="0"/>
              <a:t>paragraphs but it is not recommended and it is actually obsolete on the latest version of HTML.</a:t>
            </a:r>
            <a:endParaRPr lang="en-US" dirty="0"/>
          </a:p>
        </p:txBody>
      </p:sp>
      <p:pic>
        <p:nvPicPr>
          <p:cNvPr id="6" name="Picture 5"/>
          <p:cNvPicPr>
            <a:picLocks noChangeAspect="1"/>
          </p:cNvPicPr>
          <p:nvPr/>
        </p:nvPicPr>
        <p:blipFill>
          <a:blip r:embed="rId2"/>
          <a:stretch>
            <a:fillRect/>
          </a:stretch>
        </p:blipFill>
        <p:spPr>
          <a:xfrm>
            <a:off x="1277351" y="2662414"/>
            <a:ext cx="7715721" cy="1413668"/>
          </a:xfrm>
          <a:prstGeom prst="rect">
            <a:avLst/>
          </a:prstGeom>
          <a:ln>
            <a:solidFill>
              <a:schemeClr val="accent2"/>
            </a:solidFill>
          </a:ln>
        </p:spPr>
      </p:pic>
      <p:pic>
        <p:nvPicPr>
          <p:cNvPr id="7" name="Picture 6"/>
          <p:cNvPicPr>
            <a:picLocks noChangeAspect="1"/>
          </p:cNvPicPr>
          <p:nvPr/>
        </p:nvPicPr>
        <p:blipFill>
          <a:blip r:embed="rId3"/>
          <a:stretch>
            <a:fillRect/>
          </a:stretch>
        </p:blipFill>
        <p:spPr>
          <a:xfrm>
            <a:off x="6365494" y="1224851"/>
            <a:ext cx="6394675" cy="1437563"/>
          </a:xfrm>
          <a:prstGeom prst="rect">
            <a:avLst/>
          </a:prstGeom>
          <a:ln>
            <a:solidFill>
              <a:schemeClr val="accent2"/>
            </a:solidFill>
          </a:ln>
        </p:spPr>
      </p:pic>
    </p:spTree>
    <p:extLst>
      <p:ext uri="{BB962C8B-B14F-4D97-AF65-F5344CB8AC3E}">
        <p14:creationId xmlns:p14="http://schemas.microsoft.com/office/powerpoint/2010/main" val="26040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Paragraphs</a:t>
            </a:r>
            <a:endParaRPr lang="en-US" dirty="0"/>
          </a:p>
        </p:txBody>
      </p:sp>
      <p:sp>
        <p:nvSpPr>
          <p:cNvPr id="3" name="Content Placeholder 2"/>
          <p:cNvSpPr>
            <a:spLocks noGrp="1"/>
          </p:cNvSpPr>
          <p:nvPr>
            <p:ph idx="1"/>
          </p:nvPr>
        </p:nvSpPr>
        <p:spPr/>
        <p:txBody>
          <a:bodyPr/>
          <a:lstStyle/>
          <a:p>
            <a:r>
              <a:rPr lang="en-US" dirty="0" smtClean="0"/>
              <a:t>A better way to do this is using CSS.</a:t>
            </a:r>
            <a:endParaRPr lang="en-US" dirty="0"/>
          </a:p>
        </p:txBody>
      </p:sp>
      <p:pic>
        <p:nvPicPr>
          <p:cNvPr id="4" name="Picture 3"/>
          <p:cNvPicPr>
            <a:picLocks noChangeAspect="1"/>
          </p:cNvPicPr>
          <p:nvPr/>
        </p:nvPicPr>
        <p:blipFill>
          <a:blip r:embed="rId2"/>
          <a:stretch>
            <a:fillRect/>
          </a:stretch>
        </p:blipFill>
        <p:spPr>
          <a:xfrm>
            <a:off x="1104900" y="2330233"/>
            <a:ext cx="8572500" cy="1555967"/>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1344699" y="4473121"/>
            <a:ext cx="8092902" cy="1816774"/>
          </a:xfrm>
          <a:prstGeom prst="rect">
            <a:avLst/>
          </a:prstGeom>
          <a:ln>
            <a:solidFill>
              <a:schemeClr val="accent2"/>
            </a:solidFill>
          </a:ln>
        </p:spPr>
      </p:pic>
    </p:spTree>
    <p:extLst>
      <p:ext uri="{BB962C8B-B14F-4D97-AF65-F5344CB8AC3E}">
        <p14:creationId xmlns:p14="http://schemas.microsoft.com/office/powerpoint/2010/main" val="220501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References</a:t>
            </a:r>
            <a:endParaRPr lang="en-US" dirty="0"/>
          </a:p>
        </p:txBody>
      </p:sp>
      <p:graphicFrame>
        <p:nvGraphicFramePr>
          <p:cNvPr id="4" name="Content Placeholder 3"/>
          <p:cNvGraphicFramePr>
            <a:graphicFrameLocks noGrp="1"/>
          </p:cNvGraphicFramePr>
          <p:nvPr>
            <p:ph idx="1"/>
            <p:extLst/>
          </p:nvPr>
        </p:nvGraphicFramePr>
        <p:xfrm>
          <a:off x="677863" y="2160588"/>
          <a:ext cx="8596312" cy="2225040"/>
        </p:xfrm>
        <a:graphic>
          <a:graphicData uri="http://schemas.openxmlformats.org/drawingml/2006/table">
            <a:tbl>
              <a:tblPr firstRow="1" bandRow="1">
                <a:tableStyleId>{5C22544A-7EE6-4342-B048-85BDC9FD1C3A}</a:tableStyleId>
              </a:tblPr>
              <a:tblGrid>
                <a:gridCol w="2149078">
                  <a:extLst>
                    <a:ext uri="{9D8B030D-6E8A-4147-A177-3AD203B41FA5}">
                      <a16:colId xmlns:a16="http://schemas.microsoft.com/office/drawing/2014/main" val="2207107729"/>
                    </a:ext>
                  </a:extLst>
                </a:gridCol>
                <a:gridCol w="2149078">
                  <a:extLst>
                    <a:ext uri="{9D8B030D-6E8A-4147-A177-3AD203B41FA5}">
                      <a16:colId xmlns:a16="http://schemas.microsoft.com/office/drawing/2014/main" val="229907348"/>
                    </a:ext>
                  </a:extLst>
                </a:gridCol>
                <a:gridCol w="2149078">
                  <a:extLst>
                    <a:ext uri="{9D8B030D-6E8A-4147-A177-3AD203B41FA5}">
                      <a16:colId xmlns:a16="http://schemas.microsoft.com/office/drawing/2014/main" val="2029111454"/>
                    </a:ext>
                  </a:extLst>
                </a:gridCol>
                <a:gridCol w="2149078">
                  <a:extLst>
                    <a:ext uri="{9D8B030D-6E8A-4147-A177-3AD203B41FA5}">
                      <a16:colId xmlns:a16="http://schemas.microsoft.com/office/drawing/2014/main" val="3105973776"/>
                    </a:ext>
                  </a:extLst>
                </a:gridCol>
              </a:tblGrid>
              <a:tr h="370840">
                <a:tc>
                  <a:txBody>
                    <a:bodyPr/>
                    <a:lstStyle/>
                    <a:p>
                      <a:pPr algn="ctr"/>
                      <a:r>
                        <a:rPr lang="en-US" dirty="0" smtClean="0"/>
                        <a:t>Character</a:t>
                      </a:r>
                      <a:endParaRPr lang="en-US" dirty="0"/>
                    </a:p>
                  </a:txBody>
                  <a:tcPr/>
                </a:tc>
                <a:tc>
                  <a:txBody>
                    <a:bodyPr/>
                    <a:lstStyle/>
                    <a:p>
                      <a:pPr algn="ctr"/>
                      <a:r>
                        <a:rPr lang="en-US" dirty="0" smtClean="0"/>
                        <a:t>Named</a:t>
                      </a:r>
                      <a:endParaRPr lang="en-US" dirty="0"/>
                    </a:p>
                  </a:txBody>
                  <a:tcPr/>
                </a:tc>
                <a:tc>
                  <a:txBody>
                    <a:bodyPr/>
                    <a:lstStyle/>
                    <a:p>
                      <a:pPr algn="ctr"/>
                      <a:r>
                        <a:rPr lang="en-US" dirty="0" smtClean="0"/>
                        <a:t>Decimal</a:t>
                      </a:r>
                      <a:endParaRPr lang="en-US" dirty="0"/>
                    </a:p>
                  </a:txBody>
                  <a:tcPr/>
                </a:tc>
                <a:tc>
                  <a:txBody>
                    <a:bodyPr/>
                    <a:lstStyle/>
                    <a:p>
                      <a:pPr algn="ctr"/>
                      <a:r>
                        <a:rPr lang="en-US" dirty="0" smtClean="0"/>
                        <a:t>Hexadecimal</a:t>
                      </a:r>
                      <a:endParaRPr lang="en-US" dirty="0"/>
                    </a:p>
                  </a:txBody>
                  <a:tcPr/>
                </a:tc>
                <a:extLst>
                  <a:ext uri="{0D108BD9-81ED-4DB2-BD59-A6C34878D82A}">
                    <a16:rowId xmlns:a16="http://schemas.microsoft.com/office/drawing/2014/main" val="2670953470"/>
                  </a:ext>
                </a:extLst>
              </a:tr>
              <a:tr h="370840">
                <a:tc>
                  <a:txBody>
                    <a:bodyPr/>
                    <a:lstStyle/>
                    <a:p>
                      <a:pPr algn="ctr"/>
                      <a:r>
                        <a:rPr lang="en-US" dirty="0" smtClean="0"/>
                        <a:t>&lt;</a:t>
                      </a:r>
                      <a:endParaRPr lang="en-US" dirty="0"/>
                    </a:p>
                  </a:txBody>
                  <a:tcPr/>
                </a:tc>
                <a:tc>
                  <a:txBody>
                    <a:bodyPr/>
                    <a:lstStyle/>
                    <a:p>
                      <a:pPr algn="ctr"/>
                      <a:r>
                        <a:rPr lang="en-US" dirty="0" smtClean="0"/>
                        <a:t>&amp;</a:t>
                      </a:r>
                      <a:r>
                        <a:rPr lang="en-US" dirty="0" err="1" smtClean="0"/>
                        <a:t>lt</a:t>
                      </a:r>
                      <a:r>
                        <a:rPr lang="en-US" dirty="0" smtClean="0"/>
                        <a:t>;</a:t>
                      </a:r>
                      <a:endParaRPr lang="en-US" dirty="0"/>
                    </a:p>
                  </a:txBody>
                  <a:tcPr/>
                </a:tc>
                <a:tc>
                  <a:txBody>
                    <a:bodyPr/>
                    <a:lstStyle/>
                    <a:p>
                      <a:pPr algn="ctr"/>
                      <a:r>
                        <a:rPr lang="en-US" dirty="0" smtClean="0"/>
                        <a:t>&amp;#60;</a:t>
                      </a:r>
                      <a:endParaRPr lang="en-US" dirty="0"/>
                    </a:p>
                  </a:txBody>
                  <a:tcPr/>
                </a:tc>
                <a:tc>
                  <a:txBody>
                    <a:bodyPr/>
                    <a:lstStyle/>
                    <a:p>
                      <a:pPr algn="ctr"/>
                      <a:r>
                        <a:rPr lang="en-US" dirty="0" smtClean="0"/>
                        <a:t>&amp;#x3c;</a:t>
                      </a:r>
                      <a:endParaRPr lang="en-US" dirty="0"/>
                    </a:p>
                  </a:txBody>
                  <a:tcPr/>
                </a:tc>
                <a:extLst>
                  <a:ext uri="{0D108BD9-81ED-4DB2-BD59-A6C34878D82A}">
                    <a16:rowId xmlns:a16="http://schemas.microsoft.com/office/drawing/2014/main" val="2610805435"/>
                  </a:ext>
                </a:extLst>
              </a:tr>
              <a:tr h="370840">
                <a:tc>
                  <a:txBody>
                    <a:bodyPr/>
                    <a:lstStyle/>
                    <a:p>
                      <a:pPr algn="ctr"/>
                      <a:r>
                        <a:rPr lang="en-US" dirty="0" smtClean="0"/>
                        <a:t>&gt;</a:t>
                      </a:r>
                      <a:endParaRPr lang="en-US" dirty="0"/>
                    </a:p>
                  </a:txBody>
                  <a:tcPr/>
                </a:tc>
                <a:tc>
                  <a:txBody>
                    <a:bodyPr/>
                    <a:lstStyle/>
                    <a:p>
                      <a:pPr algn="ctr"/>
                      <a:r>
                        <a:rPr lang="en-US" dirty="0" smtClean="0"/>
                        <a:t>&amp;</a:t>
                      </a:r>
                      <a:r>
                        <a:rPr lang="en-US" dirty="0" err="1" smtClean="0"/>
                        <a:t>gt</a:t>
                      </a:r>
                      <a:r>
                        <a:rPr lang="en-US" dirty="0" smtClean="0"/>
                        <a:t>;</a:t>
                      </a:r>
                      <a:endParaRPr lang="en-US" dirty="0"/>
                    </a:p>
                  </a:txBody>
                  <a:tcPr/>
                </a:tc>
                <a:tc>
                  <a:txBody>
                    <a:bodyPr/>
                    <a:lstStyle/>
                    <a:p>
                      <a:pPr algn="ctr"/>
                      <a:r>
                        <a:rPr lang="en-US" dirty="0" smtClean="0"/>
                        <a:t>&amp;#62;</a:t>
                      </a:r>
                      <a:endParaRPr lang="en-US" dirty="0"/>
                    </a:p>
                  </a:txBody>
                  <a:tcPr/>
                </a:tc>
                <a:tc>
                  <a:txBody>
                    <a:bodyPr/>
                    <a:lstStyle/>
                    <a:p>
                      <a:pPr algn="ctr"/>
                      <a:r>
                        <a:rPr lang="en-US" dirty="0" smtClean="0"/>
                        <a:t>&amp;#x3e;</a:t>
                      </a:r>
                      <a:endParaRPr lang="en-US" dirty="0"/>
                    </a:p>
                  </a:txBody>
                  <a:tcPr/>
                </a:tc>
                <a:extLst>
                  <a:ext uri="{0D108BD9-81ED-4DB2-BD59-A6C34878D82A}">
                    <a16:rowId xmlns:a16="http://schemas.microsoft.com/office/drawing/2014/main" val="730497478"/>
                  </a:ext>
                </a:extLst>
              </a:tr>
              <a:tr h="370840">
                <a:tc>
                  <a:txBody>
                    <a:bodyPr/>
                    <a:lstStyle/>
                    <a:p>
                      <a:pPr algn="ctr"/>
                      <a:r>
                        <a:rPr lang="en-US" dirty="0" smtClean="0"/>
                        <a:t>&amp;</a:t>
                      </a:r>
                      <a:endParaRPr lang="en-US" dirty="0"/>
                    </a:p>
                  </a:txBody>
                  <a:tcPr/>
                </a:tc>
                <a:tc>
                  <a:txBody>
                    <a:bodyPr/>
                    <a:lstStyle/>
                    <a:p>
                      <a:pPr algn="ctr"/>
                      <a:r>
                        <a:rPr lang="en-US" dirty="0" smtClean="0"/>
                        <a:t>&amp;amp;</a:t>
                      </a:r>
                      <a:endParaRPr lang="en-US" dirty="0"/>
                    </a:p>
                  </a:txBody>
                  <a:tcPr/>
                </a:tc>
                <a:tc>
                  <a:txBody>
                    <a:bodyPr/>
                    <a:lstStyle/>
                    <a:p>
                      <a:pPr algn="ctr"/>
                      <a:r>
                        <a:rPr lang="en-US" dirty="0" smtClean="0"/>
                        <a:t>&amp;#38;</a:t>
                      </a:r>
                      <a:endParaRPr lang="en-US" dirty="0"/>
                    </a:p>
                  </a:txBody>
                  <a:tcPr/>
                </a:tc>
                <a:tc>
                  <a:txBody>
                    <a:bodyPr/>
                    <a:lstStyle/>
                    <a:p>
                      <a:pPr algn="ctr"/>
                      <a:r>
                        <a:rPr lang="en-US" dirty="0" smtClean="0"/>
                        <a:t>&amp;#x26;</a:t>
                      </a:r>
                      <a:endParaRPr lang="en-US" dirty="0"/>
                    </a:p>
                  </a:txBody>
                  <a:tcPr/>
                </a:tc>
                <a:extLst>
                  <a:ext uri="{0D108BD9-81ED-4DB2-BD59-A6C34878D82A}">
                    <a16:rowId xmlns:a16="http://schemas.microsoft.com/office/drawing/2014/main" val="1932372011"/>
                  </a:ext>
                </a:extLst>
              </a:tr>
              <a:tr h="370840">
                <a:tc>
                  <a:txBody>
                    <a:bodyPr/>
                    <a:lstStyle/>
                    <a:p>
                      <a:pPr algn="ctr"/>
                      <a:r>
                        <a:rPr lang="en-US" dirty="0" smtClean="0"/>
                        <a:t>“</a:t>
                      </a:r>
                      <a:endParaRPr lang="en-US" dirty="0"/>
                    </a:p>
                  </a:txBody>
                  <a:tcPr/>
                </a:tc>
                <a:tc>
                  <a:txBody>
                    <a:bodyPr/>
                    <a:lstStyle/>
                    <a:p>
                      <a:pPr algn="ctr"/>
                      <a:r>
                        <a:rPr lang="en-US" dirty="0" smtClean="0"/>
                        <a:t>&amp;</a:t>
                      </a:r>
                      <a:r>
                        <a:rPr lang="en-US" dirty="0" err="1" smtClean="0"/>
                        <a:t>quot</a:t>
                      </a:r>
                      <a:r>
                        <a:rPr lang="en-US" dirty="0" smtClean="0"/>
                        <a:t>;</a:t>
                      </a:r>
                      <a:endParaRPr lang="en-US" dirty="0"/>
                    </a:p>
                  </a:txBody>
                  <a:tcPr/>
                </a:tc>
                <a:tc>
                  <a:txBody>
                    <a:bodyPr/>
                    <a:lstStyle/>
                    <a:p>
                      <a:pPr algn="ctr"/>
                      <a:r>
                        <a:rPr lang="en-US" dirty="0" smtClean="0"/>
                        <a:t>&amp;#34;</a:t>
                      </a:r>
                      <a:endParaRPr lang="en-US" dirty="0"/>
                    </a:p>
                  </a:txBody>
                  <a:tcPr/>
                </a:tc>
                <a:tc>
                  <a:txBody>
                    <a:bodyPr/>
                    <a:lstStyle/>
                    <a:p>
                      <a:pPr algn="ctr"/>
                      <a:r>
                        <a:rPr lang="en-US" dirty="0" smtClean="0"/>
                        <a:t>&amp;#x22;</a:t>
                      </a:r>
                      <a:endParaRPr lang="en-US" dirty="0"/>
                    </a:p>
                  </a:txBody>
                  <a:tcPr/>
                </a:tc>
                <a:extLst>
                  <a:ext uri="{0D108BD9-81ED-4DB2-BD59-A6C34878D82A}">
                    <a16:rowId xmlns:a16="http://schemas.microsoft.com/office/drawing/2014/main" val="1574181377"/>
                  </a:ext>
                </a:extLst>
              </a:tr>
              <a:tr h="370840">
                <a:tc>
                  <a:txBody>
                    <a:bodyPr/>
                    <a:lstStyle/>
                    <a:p>
                      <a:pPr algn="ctr"/>
                      <a:r>
                        <a:rPr lang="en-US" dirty="0" smtClean="0"/>
                        <a:t>‘</a:t>
                      </a:r>
                      <a:endParaRPr lang="en-US" dirty="0"/>
                    </a:p>
                  </a:txBody>
                  <a:tcPr/>
                </a:tc>
                <a:tc>
                  <a:txBody>
                    <a:bodyPr/>
                    <a:lstStyle/>
                    <a:p>
                      <a:pPr algn="ctr"/>
                      <a:r>
                        <a:rPr lang="en-US" dirty="0" smtClean="0"/>
                        <a:t>&amp;</a:t>
                      </a:r>
                      <a:r>
                        <a:rPr lang="en-US" dirty="0" err="1" smtClean="0"/>
                        <a:t>apos</a:t>
                      </a:r>
                      <a:r>
                        <a:rPr lang="en-US" dirty="0" smtClean="0"/>
                        <a:t>;</a:t>
                      </a:r>
                      <a:endParaRPr lang="en-US" dirty="0"/>
                    </a:p>
                  </a:txBody>
                  <a:tcPr/>
                </a:tc>
                <a:tc>
                  <a:txBody>
                    <a:bodyPr/>
                    <a:lstStyle/>
                    <a:p>
                      <a:pPr algn="ctr"/>
                      <a:r>
                        <a:rPr lang="en-US" dirty="0" smtClean="0"/>
                        <a:t>&amp;#39;</a:t>
                      </a:r>
                      <a:endParaRPr lang="en-US" dirty="0"/>
                    </a:p>
                  </a:txBody>
                  <a:tcPr/>
                </a:tc>
                <a:tc>
                  <a:txBody>
                    <a:bodyPr/>
                    <a:lstStyle/>
                    <a:p>
                      <a:pPr algn="ctr"/>
                      <a:r>
                        <a:rPr lang="en-US" dirty="0" smtClean="0"/>
                        <a:t>&amp;#x27;</a:t>
                      </a:r>
                      <a:endParaRPr lang="en-US" dirty="0"/>
                    </a:p>
                  </a:txBody>
                  <a:tcPr/>
                </a:tc>
                <a:extLst>
                  <a:ext uri="{0D108BD9-81ED-4DB2-BD59-A6C34878D82A}">
                    <a16:rowId xmlns:a16="http://schemas.microsoft.com/office/drawing/2014/main" val="667645628"/>
                  </a:ext>
                </a:extLst>
              </a:tr>
            </a:tbl>
          </a:graphicData>
        </a:graphic>
      </p:graphicFrame>
      <p:sp>
        <p:nvSpPr>
          <p:cNvPr id="5"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http://developers.whatwg.org/named-character-references.html</a:t>
            </a:r>
          </a:p>
          <a:p>
            <a:endParaRPr lang="en-US" dirty="0" smtClean="0"/>
          </a:p>
        </p:txBody>
      </p:sp>
    </p:spTree>
    <p:extLst>
      <p:ext uri="{BB962C8B-B14F-4D97-AF65-F5344CB8AC3E}">
        <p14:creationId xmlns:p14="http://schemas.microsoft.com/office/powerpoint/2010/main" val="183080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Break Tag</a:t>
            </a:r>
            <a:endParaRPr lang="en-US" dirty="0"/>
          </a:p>
        </p:txBody>
      </p:sp>
      <p:sp>
        <p:nvSpPr>
          <p:cNvPr id="3" name="Content Placeholder 2"/>
          <p:cNvSpPr>
            <a:spLocks noGrp="1"/>
          </p:cNvSpPr>
          <p:nvPr>
            <p:ph idx="1"/>
          </p:nvPr>
        </p:nvSpPr>
        <p:spPr/>
        <p:txBody>
          <a:bodyPr/>
          <a:lstStyle/>
          <a:p>
            <a:r>
              <a:rPr lang="en-US" dirty="0" smtClean="0"/>
              <a:t>If you want a line break or a new line without starting a new paragraph, use the &lt;</a:t>
            </a:r>
            <a:r>
              <a:rPr lang="en-US" dirty="0" err="1" smtClean="0"/>
              <a:t>br</a:t>
            </a:r>
            <a:r>
              <a:rPr lang="en-US" dirty="0" smtClean="0"/>
              <a:t> /&gt;tag.</a:t>
            </a:r>
          </a:p>
        </p:txBody>
      </p:sp>
      <p:pic>
        <p:nvPicPr>
          <p:cNvPr id="4" name="Picture 3"/>
          <p:cNvPicPr>
            <a:picLocks noChangeAspect="1"/>
          </p:cNvPicPr>
          <p:nvPr/>
        </p:nvPicPr>
        <p:blipFill>
          <a:blip r:embed="rId2"/>
          <a:stretch>
            <a:fillRect/>
          </a:stretch>
        </p:blipFill>
        <p:spPr>
          <a:xfrm>
            <a:off x="677334" y="3291428"/>
            <a:ext cx="10539996" cy="1614508"/>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1380432" y="5253737"/>
            <a:ext cx="9133800" cy="1355338"/>
          </a:xfrm>
          <a:prstGeom prst="rect">
            <a:avLst/>
          </a:prstGeom>
          <a:ln>
            <a:solidFill>
              <a:schemeClr val="accent2"/>
            </a:solidFill>
          </a:ln>
        </p:spPr>
      </p:pic>
    </p:spTree>
    <p:extLst>
      <p:ext uri="{BB962C8B-B14F-4D97-AF65-F5344CB8AC3E}">
        <p14:creationId xmlns:p14="http://schemas.microsoft.com/office/powerpoint/2010/main" val="395583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Break and Spaces</a:t>
            </a:r>
            <a:br>
              <a:rPr lang="en-US" dirty="0" smtClean="0"/>
            </a:br>
            <a:r>
              <a:rPr lang="en-US" dirty="0" smtClean="0"/>
              <a:t>&gt; Prevent default line break / wrap</a:t>
            </a:r>
            <a:endParaRPr lang="en-US" dirty="0"/>
          </a:p>
        </p:txBody>
      </p:sp>
      <p:sp>
        <p:nvSpPr>
          <p:cNvPr id="9"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smtClean="0"/>
              <a:t>The browser also controls the spacing between words. &amp;</a:t>
            </a:r>
            <a:r>
              <a:rPr lang="en-US" dirty="0" err="1" smtClean="0"/>
              <a:t>nbsp</a:t>
            </a:r>
            <a:r>
              <a:rPr lang="en-US" dirty="0" smtClean="0"/>
              <a:t>; (special character) – </a:t>
            </a:r>
            <a:r>
              <a:rPr lang="en-US" dirty="0"/>
              <a:t>n</a:t>
            </a:r>
            <a:r>
              <a:rPr lang="en-US" dirty="0" smtClean="0"/>
              <a:t>on-braking space</a:t>
            </a:r>
            <a:endParaRPr lang="en-US" dirty="0"/>
          </a:p>
        </p:txBody>
      </p:sp>
      <p:pic>
        <p:nvPicPr>
          <p:cNvPr id="7" name="Picture 6"/>
          <p:cNvPicPr>
            <a:picLocks noChangeAspect="1"/>
          </p:cNvPicPr>
          <p:nvPr/>
        </p:nvPicPr>
        <p:blipFill>
          <a:blip r:embed="rId2"/>
          <a:stretch>
            <a:fillRect/>
          </a:stretch>
        </p:blipFill>
        <p:spPr>
          <a:xfrm>
            <a:off x="887579" y="2853200"/>
            <a:ext cx="8386423" cy="1692791"/>
          </a:xfrm>
          <a:prstGeom prst="rect">
            <a:avLst/>
          </a:prstGeom>
          <a:ln>
            <a:solidFill>
              <a:schemeClr val="accent2"/>
            </a:solidFill>
          </a:ln>
        </p:spPr>
      </p:pic>
      <p:pic>
        <p:nvPicPr>
          <p:cNvPr id="10" name="Picture 9"/>
          <p:cNvPicPr>
            <a:picLocks noChangeAspect="1"/>
          </p:cNvPicPr>
          <p:nvPr/>
        </p:nvPicPr>
        <p:blipFill>
          <a:blip r:embed="rId3"/>
          <a:stretch>
            <a:fillRect/>
          </a:stretch>
        </p:blipFill>
        <p:spPr>
          <a:xfrm>
            <a:off x="1518635" y="5008413"/>
            <a:ext cx="7124310" cy="1032949"/>
          </a:xfrm>
          <a:prstGeom prst="rect">
            <a:avLst/>
          </a:prstGeom>
          <a:ln>
            <a:solidFill>
              <a:schemeClr val="accent2"/>
            </a:solidFill>
          </a:ln>
        </p:spPr>
      </p:pic>
    </p:spTree>
    <p:extLst>
      <p:ext uri="{BB962C8B-B14F-4D97-AF65-F5344CB8AC3E}">
        <p14:creationId xmlns:p14="http://schemas.microsoft.com/office/powerpoint/2010/main" val="409108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 markup elements</a:t>
            </a:r>
            <a:endParaRPr lang="en-US" dirty="0"/>
          </a:p>
        </p:txBody>
      </p:sp>
      <p:sp>
        <p:nvSpPr>
          <p:cNvPr id="3" name="Content Placeholder 2"/>
          <p:cNvSpPr>
            <a:spLocks noGrp="1"/>
          </p:cNvSpPr>
          <p:nvPr>
            <p:ph idx="1"/>
          </p:nvPr>
        </p:nvSpPr>
        <p:spPr>
          <a:xfrm>
            <a:off x="942029" y="1619168"/>
            <a:ext cx="8596668" cy="4336464"/>
          </a:xfrm>
        </p:spPr>
        <p:txBody>
          <a:bodyPr>
            <a:normAutofit fontScale="92500" lnSpcReduction="20000"/>
          </a:bodyPr>
          <a:lstStyle/>
          <a:p>
            <a:r>
              <a:rPr lang="en-US" dirty="0" smtClean="0"/>
              <a:t>They are designed to markup parts of text according to their usage.</a:t>
            </a:r>
          </a:p>
          <a:p>
            <a:r>
              <a:rPr lang="en-US" dirty="0" smtClean="0"/>
              <a:t>Let non visual browsers to know what to do with your text.</a:t>
            </a:r>
          </a:p>
          <a:p>
            <a:r>
              <a:rPr lang="en-US" dirty="0" smtClean="0"/>
              <a:t>All phrase markup elements are inline markup elements.</a:t>
            </a:r>
          </a:p>
          <a:p>
            <a:r>
              <a:rPr lang="en-US" dirty="0" smtClean="0"/>
              <a:t>&lt;</a:t>
            </a:r>
            <a:r>
              <a:rPr lang="en-US" dirty="0" err="1" smtClean="0"/>
              <a:t>em</a:t>
            </a:r>
            <a:r>
              <a:rPr lang="en-US" dirty="0" smtClean="0"/>
              <a:t>&gt;: Defines </a:t>
            </a:r>
            <a:r>
              <a:rPr lang="en-US" dirty="0"/>
              <a:t>emphasized text</a:t>
            </a:r>
          </a:p>
          <a:p>
            <a:r>
              <a:rPr lang="en-US" dirty="0" smtClean="0"/>
              <a:t>&lt;strong&gt;: Defines </a:t>
            </a:r>
            <a:r>
              <a:rPr lang="en-US" dirty="0"/>
              <a:t>important text</a:t>
            </a:r>
          </a:p>
          <a:p>
            <a:r>
              <a:rPr lang="en-US" dirty="0" smtClean="0"/>
              <a:t>&lt;q&gt;: Defines a quoted text (is not supported on all browsers)</a:t>
            </a:r>
          </a:p>
          <a:p>
            <a:r>
              <a:rPr lang="en-US" dirty="0" smtClean="0"/>
              <a:t>&lt;code&gt;: Defines monospace text</a:t>
            </a:r>
          </a:p>
          <a:p>
            <a:r>
              <a:rPr lang="en-US" dirty="0" smtClean="0"/>
              <a:t>&lt;</a:t>
            </a:r>
            <a:r>
              <a:rPr lang="en-US" dirty="0" err="1" smtClean="0"/>
              <a:t>abbr</a:t>
            </a:r>
            <a:r>
              <a:rPr lang="en-US" dirty="0" smtClean="0"/>
              <a:t>&gt;: Defines abbreviation</a:t>
            </a:r>
          </a:p>
          <a:p>
            <a:r>
              <a:rPr lang="en-US" dirty="0" smtClean="0"/>
              <a:t>&lt;acronym&gt;: Defines acronym (meaning)</a:t>
            </a:r>
          </a:p>
          <a:p>
            <a:r>
              <a:rPr lang="en-US" dirty="0" smtClean="0"/>
              <a:t>&lt;</a:t>
            </a:r>
            <a:r>
              <a:rPr lang="en-US" dirty="0" err="1" smtClean="0"/>
              <a:t>dfn</a:t>
            </a:r>
            <a:r>
              <a:rPr lang="en-US" dirty="0" smtClean="0"/>
              <a:t>&gt;: Defines instance (define a word when you use it for the first time)</a:t>
            </a:r>
            <a:endParaRPr lang="en-US" dirty="0"/>
          </a:p>
        </p:txBody>
      </p:sp>
    </p:spTree>
    <p:extLst>
      <p:ext uri="{BB962C8B-B14F-4D97-AF65-F5344CB8AC3E}">
        <p14:creationId xmlns:p14="http://schemas.microsoft.com/office/powerpoint/2010/main" val="279432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What is HTML?...</a:t>
            </a:r>
            <a:endParaRPr lang="en-US" dirty="0">
              <a:latin typeface="Georgia" panose="02040502050405020303" pitchFamily="18" charset="0"/>
            </a:endParaRPr>
          </a:p>
        </p:txBody>
      </p:sp>
      <p:sp>
        <p:nvSpPr>
          <p:cNvPr id="3" name="Content Placeholder 2"/>
          <p:cNvSpPr>
            <a:spLocks noGrp="1"/>
          </p:cNvSpPr>
          <p:nvPr>
            <p:ph idx="1"/>
          </p:nvPr>
        </p:nvSpPr>
        <p:spPr/>
        <p:txBody>
          <a:bodyPr/>
          <a:lstStyle/>
          <a:p>
            <a:r>
              <a:rPr lang="en-US" dirty="0" smtClean="0">
                <a:latin typeface="Georgia" panose="02040502050405020303" pitchFamily="18" charset="0"/>
              </a:rPr>
              <a:t>It is a language used to create documents for the World Wide Web.</a:t>
            </a:r>
          </a:p>
          <a:p>
            <a:r>
              <a:rPr lang="en-US" dirty="0" smtClean="0">
                <a:latin typeface="Georgia" panose="02040502050405020303" pitchFamily="18" charset="0"/>
              </a:rPr>
              <a:t>HTML is not </a:t>
            </a:r>
            <a:r>
              <a:rPr lang="en-US" b="1" dirty="0" smtClean="0">
                <a:latin typeface="Georgia" panose="02040502050405020303" pitchFamily="18" charset="0"/>
              </a:rPr>
              <a:t>case sensitive</a:t>
            </a:r>
            <a:r>
              <a:rPr lang="en-US" dirty="0" smtClean="0">
                <a:latin typeface="Georgia" panose="02040502050405020303" pitchFamily="18" charset="0"/>
              </a:rPr>
              <a:t> language.</a:t>
            </a:r>
          </a:p>
          <a:p>
            <a:r>
              <a:rPr lang="en-US" dirty="0" smtClean="0">
                <a:latin typeface="Georgia" panose="02040502050405020303" pitchFamily="18" charset="0"/>
              </a:rPr>
              <a:t>HTML documents can include graphics, and more importantly links to other documents – hypertext.</a:t>
            </a:r>
          </a:p>
          <a:p>
            <a:r>
              <a:rPr lang="en-US" dirty="0" smtClean="0">
                <a:latin typeface="Georgia" panose="02040502050405020303" pitchFamily="18" charset="0"/>
              </a:rPr>
              <a:t>An HTML document can be produced in </a:t>
            </a:r>
            <a:r>
              <a:rPr lang="en-US" b="1" dirty="0" smtClean="0">
                <a:latin typeface="Georgia" panose="02040502050405020303" pitchFamily="18" charset="0"/>
              </a:rPr>
              <a:t>free-format</a:t>
            </a:r>
            <a:r>
              <a:rPr lang="en-US" dirty="0" smtClean="0">
                <a:latin typeface="Georgia" panose="02040502050405020303" pitchFamily="18" charset="0"/>
              </a:rPr>
              <a:t>, i.e. it doesn’t matter what the text file looks like it is the browser that does the formatting. HTML is </a:t>
            </a:r>
            <a:r>
              <a:rPr lang="en-US" b="1" dirty="0" smtClean="0">
                <a:latin typeface="Georgia" panose="02040502050405020303" pitchFamily="18" charset="0"/>
              </a:rPr>
              <a:t>not</a:t>
            </a:r>
            <a:r>
              <a:rPr lang="en-US" dirty="0" smtClean="0">
                <a:latin typeface="Georgia" panose="02040502050405020303" pitchFamily="18" charset="0"/>
              </a:rPr>
              <a:t> so much </a:t>
            </a:r>
            <a:r>
              <a:rPr lang="en-US" b="1" dirty="0" smtClean="0">
                <a:latin typeface="Georgia" panose="02040502050405020303" pitchFamily="18" charset="0"/>
              </a:rPr>
              <a:t>concerned</a:t>
            </a:r>
            <a:r>
              <a:rPr lang="en-US" dirty="0" smtClean="0">
                <a:latin typeface="Georgia" panose="02040502050405020303" pitchFamily="18" charset="0"/>
              </a:rPr>
              <a:t> about the </a:t>
            </a:r>
            <a:r>
              <a:rPr lang="en-US" b="1" dirty="0" smtClean="0">
                <a:latin typeface="Georgia" panose="02040502050405020303" pitchFamily="18" charset="0"/>
              </a:rPr>
              <a:t>appearance</a:t>
            </a:r>
            <a:r>
              <a:rPr lang="en-US" dirty="0" smtClean="0">
                <a:latin typeface="Georgia" panose="02040502050405020303" pitchFamily="18" charset="0"/>
              </a:rPr>
              <a:t> of the documents but about the </a:t>
            </a:r>
            <a:r>
              <a:rPr lang="en-US" b="1" dirty="0" smtClean="0">
                <a:latin typeface="Georgia" panose="02040502050405020303" pitchFamily="18" charset="0"/>
              </a:rPr>
              <a:t>structure</a:t>
            </a:r>
            <a:r>
              <a:rPr lang="en-US" dirty="0" smtClean="0">
                <a:latin typeface="Georgia" panose="02040502050405020303" pitchFamily="18" charset="0"/>
              </a:rPr>
              <a:t> of a document.</a:t>
            </a:r>
          </a:p>
        </p:txBody>
      </p:sp>
    </p:spTree>
    <p:extLst>
      <p:ext uri="{BB962C8B-B14F-4D97-AF65-F5344CB8AC3E}">
        <p14:creationId xmlns:p14="http://schemas.microsoft.com/office/powerpoint/2010/main" val="29468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 markup elements</a:t>
            </a:r>
            <a:endParaRPr lang="en-US" dirty="0"/>
          </a:p>
        </p:txBody>
      </p:sp>
      <p:sp>
        <p:nvSpPr>
          <p:cNvPr id="3" name="Content Placeholder 2"/>
          <p:cNvSpPr>
            <a:spLocks noGrp="1"/>
          </p:cNvSpPr>
          <p:nvPr>
            <p:ph idx="1"/>
          </p:nvPr>
        </p:nvSpPr>
        <p:spPr/>
        <p:txBody>
          <a:bodyPr/>
          <a:lstStyle/>
          <a:p>
            <a:r>
              <a:rPr lang="en-US" dirty="0" smtClean="0"/>
              <a:t>&lt;</a:t>
            </a:r>
            <a:r>
              <a:rPr lang="en-US" dirty="0" err="1" smtClean="0"/>
              <a:t>kdb</a:t>
            </a:r>
            <a:r>
              <a:rPr lang="en-US" dirty="0" smtClean="0"/>
              <a:t>&gt;: Defines a keyboard element</a:t>
            </a:r>
          </a:p>
          <a:p>
            <a:r>
              <a:rPr lang="en-US" dirty="0" smtClean="0"/>
              <a:t>&lt;sample&gt;: Defines a sample text</a:t>
            </a:r>
          </a:p>
          <a:p>
            <a:r>
              <a:rPr lang="en-US" dirty="0" smtClean="0"/>
              <a:t>&lt;</a:t>
            </a:r>
            <a:r>
              <a:rPr lang="en-US" dirty="0" err="1" smtClean="0"/>
              <a:t>var</a:t>
            </a:r>
            <a:r>
              <a:rPr lang="en-US" dirty="0" smtClean="0"/>
              <a:t>&gt;: Defines variable</a:t>
            </a:r>
          </a:p>
          <a:p>
            <a:r>
              <a:rPr lang="en-US" dirty="0" smtClean="0"/>
              <a:t>&lt;sub&gt;: Defines a subscript</a:t>
            </a:r>
          </a:p>
          <a:p>
            <a:r>
              <a:rPr lang="en-US" dirty="0" smtClean="0"/>
              <a:t>&lt;sup&gt;: Defines a superscript</a:t>
            </a:r>
            <a:endParaRPr lang="en-US" dirty="0"/>
          </a:p>
        </p:txBody>
      </p:sp>
    </p:spTree>
    <p:extLst>
      <p:ext uri="{BB962C8B-B14F-4D97-AF65-F5344CB8AC3E}">
        <p14:creationId xmlns:p14="http://schemas.microsoft.com/office/powerpoint/2010/main" val="126695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 markup Elements</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677334" y="2160589"/>
            <a:ext cx="7111200" cy="3213516"/>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8887828" y="2160589"/>
            <a:ext cx="2341646" cy="4615418"/>
          </a:xfrm>
          <a:prstGeom prst="rect">
            <a:avLst/>
          </a:prstGeom>
          <a:ln>
            <a:solidFill>
              <a:schemeClr val="accent2"/>
            </a:solidFill>
          </a:ln>
        </p:spPr>
      </p:pic>
    </p:spTree>
    <p:extLst>
      <p:ext uri="{BB962C8B-B14F-4D97-AF65-F5344CB8AC3E}">
        <p14:creationId xmlns:p14="http://schemas.microsoft.com/office/powerpoint/2010/main" val="405630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Font markup elements</a:t>
            </a:r>
            <a:endParaRPr lang="en-US" dirty="0"/>
          </a:p>
        </p:txBody>
      </p:sp>
      <p:sp>
        <p:nvSpPr>
          <p:cNvPr id="3" name="Content Placeholder 2"/>
          <p:cNvSpPr>
            <a:spLocks noGrp="1"/>
          </p:cNvSpPr>
          <p:nvPr>
            <p:ph idx="1"/>
          </p:nvPr>
        </p:nvSpPr>
        <p:spPr/>
        <p:txBody>
          <a:bodyPr/>
          <a:lstStyle/>
          <a:p>
            <a:r>
              <a:rPr lang="en-US" dirty="0" smtClean="0"/>
              <a:t>Different from phrase markup elements.</a:t>
            </a:r>
          </a:p>
          <a:p>
            <a:r>
              <a:rPr lang="en-US" dirty="0" smtClean="0"/>
              <a:t>Defines the visual style that the elements are going to be rendered on a visual browser on the screen.</a:t>
            </a:r>
          </a:p>
          <a:p>
            <a:r>
              <a:rPr lang="en-US" dirty="0" smtClean="0"/>
              <a:t>The phrase markup elements are for giving meaning to the text.</a:t>
            </a:r>
          </a:p>
          <a:p>
            <a:r>
              <a:rPr lang="en-US" dirty="0" smtClean="0"/>
              <a:t>In reality, if you care about how your text is going to be rendered on the screen you want to use the font level markups not the phrase level markups.</a:t>
            </a:r>
          </a:p>
          <a:p>
            <a:r>
              <a:rPr lang="en-US" dirty="0" smtClean="0"/>
              <a:t>Phrase level markups don’t guarantee how the phrase is going to be rendered on the screen.</a:t>
            </a:r>
            <a:endParaRPr lang="en-US" dirty="0"/>
          </a:p>
        </p:txBody>
      </p:sp>
    </p:spTree>
    <p:extLst>
      <p:ext uri="{BB962C8B-B14F-4D97-AF65-F5344CB8AC3E}">
        <p14:creationId xmlns:p14="http://schemas.microsoft.com/office/powerpoint/2010/main" val="324529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Font markup elements</a:t>
            </a:r>
          </a:p>
        </p:txBody>
      </p:sp>
      <p:sp>
        <p:nvSpPr>
          <p:cNvPr id="3" name="Content Placeholder 2"/>
          <p:cNvSpPr>
            <a:spLocks noGrp="1"/>
          </p:cNvSpPr>
          <p:nvPr>
            <p:ph idx="1"/>
          </p:nvPr>
        </p:nvSpPr>
        <p:spPr/>
        <p:txBody>
          <a:bodyPr/>
          <a:lstStyle/>
          <a:p>
            <a:r>
              <a:rPr lang="en-US" dirty="0" smtClean="0"/>
              <a:t>Inline markup elements and they are container elements.</a:t>
            </a:r>
          </a:p>
          <a:p>
            <a:r>
              <a:rPr lang="en-US" dirty="0" smtClean="0"/>
              <a:t>&lt;</a:t>
            </a:r>
            <a:r>
              <a:rPr lang="en-US" dirty="0"/>
              <a:t>b</a:t>
            </a:r>
            <a:r>
              <a:rPr lang="en-US" dirty="0" smtClean="0"/>
              <a:t>&gt;:</a:t>
            </a:r>
            <a:r>
              <a:rPr lang="en-US" dirty="0"/>
              <a:t>	Defines bold text</a:t>
            </a:r>
          </a:p>
          <a:p>
            <a:r>
              <a:rPr lang="en-US" dirty="0"/>
              <a:t>&lt;</a:t>
            </a:r>
            <a:r>
              <a:rPr lang="en-US" dirty="0" smtClean="0"/>
              <a:t>i&gt;: Defines </a:t>
            </a:r>
            <a:r>
              <a:rPr lang="en-US" dirty="0"/>
              <a:t>a part of text in an alternate voice or </a:t>
            </a:r>
            <a:r>
              <a:rPr lang="en-US" dirty="0" smtClean="0"/>
              <a:t>mood, italic</a:t>
            </a:r>
          </a:p>
          <a:p>
            <a:r>
              <a:rPr lang="en-US" dirty="0" smtClean="0"/>
              <a:t>&lt;big&gt;: Defines </a:t>
            </a:r>
            <a:r>
              <a:rPr lang="en-US" dirty="0"/>
              <a:t>big text</a:t>
            </a:r>
          </a:p>
          <a:p>
            <a:r>
              <a:rPr lang="en-US" dirty="0" smtClean="0"/>
              <a:t>&lt;s&gt; or &lt;strike&gt;: Defines </a:t>
            </a:r>
            <a:r>
              <a:rPr lang="en-US" dirty="0"/>
              <a:t>strike text (Strikethrough</a:t>
            </a:r>
            <a:r>
              <a:rPr lang="en-US" dirty="0" smtClean="0"/>
              <a:t>)</a:t>
            </a:r>
          </a:p>
          <a:p>
            <a:r>
              <a:rPr lang="en-US" dirty="0"/>
              <a:t>&lt;small</a:t>
            </a:r>
            <a:r>
              <a:rPr lang="en-US" dirty="0" smtClean="0"/>
              <a:t>&gt;: Defines </a:t>
            </a:r>
            <a:r>
              <a:rPr lang="en-US" dirty="0"/>
              <a:t>smaller </a:t>
            </a:r>
            <a:r>
              <a:rPr lang="en-US" dirty="0" smtClean="0"/>
              <a:t>text</a:t>
            </a:r>
          </a:p>
          <a:p>
            <a:r>
              <a:rPr lang="en-US" dirty="0" smtClean="0"/>
              <a:t>&lt;</a:t>
            </a:r>
            <a:r>
              <a:rPr lang="en-US" dirty="0" err="1" smtClean="0"/>
              <a:t>tt</a:t>
            </a:r>
            <a:r>
              <a:rPr lang="en-US" dirty="0" smtClean="0"/>
              <a:t>&gt;: Defines teletype text (renders it in monospace font)</a:t>
            </a:r>
          </a:p>
          <a:p>
            <a:r>
              <a:rPr lang="en-US" dirty="0" smtClean="0"/>
              <a:t>&lt;</a:t>
            </a:r>
            <a:r>
              <a:rPr lang="en-US" dirty="0"/>
              <a:t>u</a:t>
            </a:r>
            <a:r>
              <a:rPr lang="en-US" dirty="0" smtClean="0"/>
              <a:t>&gt;: Defines </a:t>
            </a:r>
            <a:r>
              <a:rPr lang="en-US" dirty="0"/>
              <a:t>underline text</a:t>
            </a:r>
          </a:p>
          <a:p>
            <a:endParaRPr lang="en-US" dirty="0" smtClean="0"/>
          </a:p>
          <a:p>
            <a:endParaRPr lang="en-US" dirty="0"/>
          </a:p>
          <a:p>
            <a:endParaRPr lang="en-US" dirty="0"/>
          </a:p>
        </p:txBody>
      </p:sp>
    </p:spTree>
    <p:extLst>
      <p:ext uri="{BB962C8B-B14F-4D97-AF65-F5344CB8AC3E}">
        <p14:creationId xmlns:p14="http://schemas.microsoft.com/office/powerpoint/2010/main" val="32814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Phrase &amp; Font markup elements</a:t>
            </a:r>
            <a:br>
              <a:rPr lang="en-US" dirty="0" smtClean="0"/>
            </a:br>
            <a:r>
              <a:rPr lang="en-US" dirty="0" smtClean="0"/>
              <a:t>&gt; Example</a:t>
            </a:r>
            <a:endParaRPr lang="en-US" dirty="0"/>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60240" y="2090616"/>
            <a:ext cx="8654880" cy="3442825"/>
          </a:xfrm>
          <a:prstGeom prst="rect">
            <a:avLst/>
          </a:prstGeom>
          <a:ln>
            <a:solidFill>
              <a:schemeClr val="accent2"/>
            </a:solidFill>
          </a:ln>
        </p:spPr>
      </p:pic>
      <p:pic>
        <p:nvPicPr>
          <p:cNvPr id="6" name="Picture 5"/>
          <p:cNvPicPr>
            <a:picLocks noChangeAspect="1"/>
          </p:cNvPicPr>
          <p:nvPr/>
        </p:nvPicPr>
        <p:blipFill>
          <a:blip r:embed="rId3"/>
          <a:stretch>
            <a:fillRect/>
          </a:stretch>
        </p:blipFill>
        <p:spPr>
          <a:xfrm>
            <a:off x="8843195" y="3419894"/>
            <a:ext cx="3348805" cy="3438106"/>
          </a:xfrm>
          <a:prstGeom prst="rect">
            <a:avLst/>
          </a:prstGeom>
          <a:ln>
            <a:solidFill>
              <a:schemeClr val="accent2"/>
            </a:solidFill>
          </a:ln>
        </p:spPr>
      </p:pic>
    </p:spTree>
    <p:extLst>
      <p:ext uri="{BB962C8B-B14F-4D97-AF65-F5344CB8AC3E}">
        <p14:creationId xmlns:p14="http://schemas.microsoft.com/office/powerpoint/2010/main" val="197656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Tag</a:t>
            </a:r>
            <a:endParaRPr lang="en-US" dirty="0"/>
          </a:p>
        </p:txBody>
      </p:sp>
      <p:sp>
        <p:nvSpPr>
          <p:cNvPr id="3" name="Content Placeholder 2"/>
          <p:cNvSpPr>
            <a:spLocks noGrp="1"/>
          </p:cNvSpPr>
          <p:nvPr>
            <p:ph idx="1"/>
          </p:nvPr>
        </p:nvSpPr>
        <p:spPr/>
        <p:txBody>
          <a:bodyPr/>
          <a:lstStyle/>
          <a:p>
            <a:r>
              <a:rPr lang="en-US" dirty="0" smtClean="0"/>
              <a:t>HTML provides a new inline element called mark for highlighting text. (&lt;mark&gt;….&lt;/mark&gt;)</a:t>
            </a:r>
          </a:p>
          <a:p>
            <a:r>
              <a:rPr lang="en-US" dirty="0" smtClean="0"/>
              <a:t>Can be styled with stylesheet.</a:t>
            </a:r>
            <a:endParaRPr lang="en-US" dirty="0"/>
          </a:p>
        </p:txBody>
      </p:sp>
      <p:pic>
        <p:nvPicPr>
          <p:cNvPr id="4" name="Picture 3"/>
          <p:cNvPicPr>
            <a:picLocks noChangeAspect="1"/>
          </p:cNvPicPr>
          <p:nvPr/>
        </p:nvPicPr>
        <p:blipFill>
          <a:blip r:embed="rId2"/>
          <a:stretch>
            <a:fillRect/>
          </a:stretch>
        </p:blipFill>
        <p:spPr>
          <a:xfrm>
            <a:off x="1012787" y="3050284"/>
            <a:ext cx="9255544" cy="1299663"/>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1149689" y="4897327"/>
            <a:ext cx="8981741" cy="727493"/>
          </a:xfrm>
          <a:prstGeom prst="rect">
            <a:avLst/>
          </a:prstGeom>
          <a:ln>
            <a:solidFill>
              <a:schemeClr val="accent2"/>
            </a:solidFill>
          </a:ln>
        </p:spPr>
      </p:pic>
    </p:spTree>
    <p:extLst>
      <p:ext uri="{BB962C8B-B14F-4D97-AF65-F5344CB8AC3E}">
        <p14:creationId xmlns:p14="http://schemas.microsoft.com/office/powerpoint/2010/main" val="29828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Headings</a:t>
            </a:r>
            <a:endParaRPr lang="en-US" dirty="0"/>
          </a:p>
        </p:txBody>
      </p:sp>
      <p:sp>
        <p:nvSpPr>
          <p:cNvPr id="3" name="Content Placeholder 2"/>
          <p:cNvSpPr>
            <a:spLocks noGrp="1"/>
          </p:cNvSpPr>
          <p:nvPr>
            <p:ph idx="1"/>
          </p:nvPr>
        </p:nvSpPr>
        <p:spPr/>
        <p:txBody>
          <a:bodyPr>
            <a:normAutofit/>
          </a:bodyPr>
          <a:lstStyle/>
          <a:p>
            <a:r>
              <a:rPr lang="en-US" dirty="0" smtClean="0"/>
              <a:t>Headings in HTML add structure to your document.</a:t>
            </a:r>
          </a:p>
          <a:p>
            <a:r>
              <a:rPr lang="en-US" b="1" dirty="0" smtClean="0"/>
              <a:t>Valuable for search engines and other automated tools that might want to categorize your documents </a:t>
            </a:r>
            <a:r>
              <a:rPr lang="en-US" dirty="0" smtClean="0"/>
              <a:t>and to understand the structure of them a little bit so that they can give you intelligent results.</a:t>
            </a:r>
          </a:p>
          <a:p>
            <a:r>
              <a:rPr lang="en-US" dirty="0" smtClean="0"/>
              <a:t>A heading level is declared by using the following tags:</a:t>
            </a:r>
          </a:p>
          <a:p>
            <a:pPr marL="457200" lvl="1" indent="0">
              <a:buNone/>
            </a:pPr>
            <a:r>
              <a:rPr lang="en-US" dirty="0" smtClean="0"/>
              <a:t>&lt;</a:t>
            </a:r>
            <a:r>
              <a:rPr lang="en-US" dirty="0" err="1" smtClean="0"/>
              <a:t>hnumber</a:t>
            </a:r>
            <a:r>
              <a:rPr lang="en-US" dirty="0" smtClean="0"/>
              <a:t>&gt;</a:t>
            </a:r>
          </a:p>
          <a:p>
            <a:pPr marL="457200" lvl="1" indent="0">
              <a:buNone/>
            </a:pPr>
            <a:r>
              <a:rPr lang="en-US" dirty="0"/>
              <a:t>	</a:t>
            </a:r>
            <a:r>
              <a:rPr lang="en-US" dirty="0" smtClean="0"/>
              <a:t>Should appear at the beginning of your heading.</a:t>
            </a:r>
          </a:p>
          <a:p>
            <a:pPr marL="457200" lvl="1" indent="0">
              <a:buNone/>
            </a:pPr>
            <a:r>
              <a:rPr lang="en-US" dirty="0" smtClean="0"/>
              <a:t>&lt;/</a:t>
            </a:r>
            <a:r>
              <a:rPr lang="en-US" dirty="0" err="1" smtClean="0"/>
              <a:t>hnumber</a:t>
            </a:r>
            <a:r>
              <a:rPr lang="en-US" dirty="0" smtClean="0"/>
              <a:t>&gt;</a:t>
            </a:r>
          </a:p>
          <a:p>
            <a:pPr marL="457200" lvl="1" indent="0">
              <a:buNone/>
            </a:pPr>
            <a:r>
              <a:rPr lang="en-US" dirty="0"/>
              <a:t>	</a:t>
            </a:r>
            <a:r>
              <a:rPr lang="en-US" dirty="0" smtClean="0"/>
              <a:t>Should appear at the end of your heading.</a:t>
            </a:r>
          </a:p>
        </p:txBody>
      </p:sp>
    </p:spTree>
    <p:extLst>
      <p:ext uri="{BB962C8B-B14F-4D97-AF65-F5344CB8AC3E}">
        <p14:creationId xmlns:p14="http://schemas.microsoft.com/office/powerpoint/2010/main" val="196606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Headings</a:t>
            </a:r>
            <a:endParaRPr lang="en-US" dirty="0"/>
          </a:p>
        </p:txBody>
      </p:sp>
      <p:sp>
        <p:nvSpPr>
          <p:cNvPr id="3" name="Content Placeholder 2"/>
          <p:cNvSpPr>
            <a:spLocks noGrp="1"/>
          </p:cNvSpPr>
          <p:nvPr>
            <p:ph idx="1"/>
          </p:nvPr>
        </p:nvSpPr>
        <p:spPr/>
        <p:txBody>
          <a:bodyPr>
            <a:normAutofit/>
          </a:bodyPr>
          <a:lstStyle/>
          <a:p>
            <a:r>
              <a:rPr lang="en-US" dirty="0"/>
              <a:t>HTML headings are defined by the &lt;h1&gt; to &lt;h6&gt; tags. (Six heading elements)</a:t>
            </a:r>
          </a:p>
          <a:p>
            <a:r>
              <a:rPr lang="en-US" dirty="0"/>
              <a:t>All the six heading elements are container tag and requires a closing </a:t>
            </a:r>
            <a:r>
              <a:rPr lang="en-US" dirty="0" smtClean="0"/>
              <a:t>tag.</a:t>
            </a:r>
            <a:endParaRPr lang="en-US" dirty="0"/>
          </a:p>
          <a:p>
            <a:r>
              <a:rPr lang="en-US" dirty="0"/>
              <a:t>&lt;h1&gt; will print the largest </a:t>
            </a:r>
            <a:r>
              <a:rPr lang="en-US" dirty="0" smtClean="0"/>
              <a:t>heading.</a:t>
            </a:r>
            <a:endParaRPr lang="en-US" dirty="0"/>
          </a:p>
          <a:p>
            <a:r>
              <a:rPr lang="en-US" dirty="0"/>
              <a:t>&lt;h6&gt; will print the smallest </a:t>
            </a:r>
            <a:r>
              <a:rPr lang="en-US" dirty="0" smtClean="0"/>
              <a:t>heading.</a:t>
            </a:r>
          </a:p>
          <a:p>
            <a:r>
              <a:rPr lang="en-US" dirty="0" smtClean="0"/>
              <a:t>It is a block level element and other block elements can be nested within a heading tag.</a:t>
            </a:r>
          </a:p>
          <a:p>
            <a:r>
              <a:rPr lang="en-US" dirty="0" smtClean="0"/>
              <a:t>Example:</a:t>
            </a:r>
          </a:p>
          <a:p>
            <a:pPr marL="0" indent="0">
              <a:buNone/>
            </a:pPr>
            <a:r>
              <a:rPr lang="en-US" dirty="0"/>
              <a:t>	</a:t>
            </a:r>
            <a:r>
              <a:rPr lang="en-US" dirty="0" smtClean="0"/>
              <a:t>&lt;h3&gt; Heading 3</a:t>
            </a:r>
          </a:p>
          <a:p>
            <a:pPr marL="0" indent="0">
              <a:buNone/>
            </a:pPr>
            <a:r>
              <a:rPr lang="en-US" dirty="0"/>
              <a:t>	</a:t>
            </a:r>
            <a:r>
              <a:rPr lang="en-US" dirty="0" smtClean="0"/>
              <a:t>	&lt;p&gt; paragraph in heading &lt;/p&gt;</a:t>
            </a:r>
          </a:p>
          <a:p>
            <a:pPr marL="0" indent="0">
              <a:buNone/>
            </a:pPr>
            <a:r>
              <a:rPr lang="en-US" dirty="0"/>
              <a:t>	</a:t>
            </a:r>
            <a:r>
              <a:rPr lang="en-US" dirty="0" smtClean="0"/>
              <a:t>&lt;/h3&gt;</a:t>
            </a:r>
            <a:endParaRPr lang="en-US" dirty="0"/>
          </a:p>
        </p:txBody>
      </p:sp>
    </p:spTree>
    <p:extLst>
      <p:ext uri="{BB962C8B-B14F-4D97-AF65-F5344CB8AC3E}">
        <p14:creationId xmlns:p14="http://schemas.microsoft.com/office/powerpoint/2010/main" val="162711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Headings…</a:t>
            </a:r>
            <a:endParaRPr lang="en-US" dirty="0"/>
          </a:p>
        </p:txBody>
      </p:sp>
      <p:sp>
        <p:nvSpPr>
          <p:cNvPr id="3" name="Content Placeholder 2"/>
          <p:cNvSpPr>
            <a:spLocks noGrp="1"/>
          </p:cNvSpPr>
          <p:nvPr>
            <p:ph idx="1"/>
          </p:nvPr>
        </p:nvSpPr>
        <p:spPr/>
        <p:txBody>
          <a:bodyPr>
            <a:normAutofit/>
          </a:bodyPr>
          <a:lstStyle/>
          <a:p>
            <a:r>
              <a:rPr lang="en-US" dirty="0"/>
              <a:t>Example</a:t>
            </a:r>
          </a:p>
          <a:p>
            <a:pPr marL="457200" lvl="1" indent="0">
              <a:buNone/>
            </a:pPr>
            <a:r>
              <a:rPr lang="en-US" sz="2000" b="1" dirty="0"/>
              <a:t>&lt;h1&gt;This is a heading&lt;/h1&gt;</a:t>
            </a:r>
          </a:p>
          <a:p>
            <a:pPr marL="457200" lvl="1" indent="0">
              <a:buNone/>
            </a:pPr>
            <a:r>
              <a:rPr lang="en-US" sz="1800" b="1" dirty="0"/>
              <a:t>&lt;h2&gt;This is a heading&lt;/h2&gt;</a:t>
            </a:r>
          </a:p>
          <a:p>
            <a:pPr marL="457200" lvl="1" indent="0">
              <a:buNone/>
            </a:pPr>
            <a:r>
              <a:rPr lang="en-US" b="1" dirty="0"/>
              <a:t>&lt;h3&gt;This is a heading&lt;/h3&gt;</a:t>
            </a:r>
          </a:p>
          <a:p>
            <a:r>
              <a:rPr lang="en-US" dirty="0" smtClean="0"/>
              <a:t>It is very important that you balance your text to the various heading styles. In most cases heading level 1 should be used for top level or main headings and heading level 2 and 3 for “side” headings.</a:t>
            </a:r>
          </a:p>
          <a:p>
            <a:r>
              <a:rPr lang="en-US" dirty="0" smtClean="0"/>
              <a:t>Note: </a:t>
            </a:r>
            <a:r>
              <a:rPr lang="en-US" b="1" dirty="0" smtClean="0"/>
              <a:t>Heading level 4 is the same size as the default font and higher levels of heading begin to get smaller in comparison to the body text.</a:t>
            </a:r>
          </a:p>
        </p:txBody>
      </p:sp>
    </p:spTree>
    <p:extLst>
      <p:ext uri="{BB962C8B-B14F-4D97-AF65-F5344CB8AC3E}">
        <p14:creationId xmlns:p14="http://schemas.microsoft.com/office/powerpoint/2010/main" val="132845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Headings…</a:t>
            </a:r>
            <a:endParaRPr lang="en-US" dirty="0"/>
          </a:p>
        </p:txBody>
      </p:sp>
      <p:pic>
        <p:nvPicPr>
          <p:cNvPr id="4" name="Picture 3"/>
          <p:cNvPicPr>
            <a:picLocks noChangeAspect="1"/>
          </p:cNvPicPr>
          <p:nvPr/>
        </p:nvPicPr>
        <p:blipFill>
          <a:blip r:embed="rId2"/>
          <a:stretch>
            <a:fillRect/>
          </a:stretch>
        </p:blipFill>
        <p:spPr>
          <a:xfrm>
            <a:off x="923577" y="2455193"/>
            <a:ext cx="4052091" cy="2694322"/>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6812383" y="2156661"/>
            <a:ext cx="2461619" cy="3778918"/>
          </a:xfrm>
          <a:prstGeom prst="rect">
            <a:avLst/>
          </a:prstGeom>
          <a:ln>
            <a:solidFill>
              <a:schemeClr val="accent2"/>
            </a:solidFill>
          </a:ln>
        </p:spPr>
      </p:pic>
    </p:spTree>
    <p:extLst>
      <p:ext uri="{BB962C8B-B14F-4D97-AF65-F5344CB8AC3E}">
        <p14:creationId xmlns:p14="http://schemas.microsoft.com/office/powerpoint/2010/main" val="294030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351808" y="219075"/>
            <a:ext cx="8229600" cy="914400"/>
          </a:xfrm>
        </p:spPr>
        <p:txBody>
          <a:bodyPr/>
          <a:lstStyle/>
          <a:p>
            <a:r>
              <a:rPr lang="en-US" sz="4000" dirty="0">
                <a:latin typeface="Georgia" panose="02040502050405020303" pitchFamily="18" charset="0"/>
              </a:rPr>
              <a:t>History of HTML</a:t>
            </a:r>
          </a:p>
        </p:txBody>
      </p:sp>
      <p:cxnSp>
        <p:nvCxnSpPr>
          <p:cNvPr id="5" name="Straight Connector 4"/>
          <p:cNvCxnSpPr/>
          <p:nvPr/>
        </p:nvCxnSpPr>
        <p:spPr bwMode="auto">
          <a:xfrm>
            <a:off x="1524000" y="1371600"/>
            <a:ext cx="9144000" cy="0"/>
          </a:xfrm>
          <a:prstGeom prst="line">
            <a:avLst/>
          </a:prstGeom>
          <a:solidFill>
            <a:schemeClr val="accent1"/>
          </a:solidFill>
          <a:ln w="15875" cap="flat" cmpd="sng" algn="ctr">
            <a:solidFill>
              <a:schemeClr val="accent6">
                <a:lumMod val="25000"/>
              </a:schemeClr>
            </a:solidFill>
            <a:prstDash val="solid"/>
            <a:round/>
            <a:headEnd type="none" w="med" len="med"/>
            <a:tailEnd type="none" w="med" len="med"/>
          </a:ln>
          <a:effectLst/>
        </p:spPr>
      </p:cxnSp>
      <p:sp>
        <p:nvSpPr>
          <p:cNvPr id="7" name="Rectangle 6"/>
          <p:cNvSpPr/>
          <p:nvPr/>
        </p:nvSpPr>
        <p:spPr bwMode="auto">
          <a:xfrm>
            <a:off x="2971800" y="1676400"/>
            <a:ext cx="76200" cy="4648200"/>
          </a:xfrm>
          <a:prstGeom prst="rect">
            <a:avLst/>
          </a:prstGeom>
          <a:solidFill>
            <a:schemeClr val="accent6">
              <a:lumMod val="25000"/>
            </a:schemeClr>
          </a:solidFill>
          <a:ln w="9525" cap="flat" cmpd="sng" algn="ctr">
            <a:solidFill>
              <a:schemeClr val="tx1"/>
            </a:solidFill>
            <a:prstDash val="solid"/>
            <a:round/>
            <a:headEnd type="none" w="med" len="med"/>
            <a:tailEnd type="none" w="med" len="med"/>
          </a:ln>
          <a:effectLst/>
        </p:spPr>
        <p:txBody>
          <a:bodyPr/>
          <a:lstStyle/>
          <a:p>
            <a:pPr>
              <a:defRPr/>
            </a:pPr>
            <a:endParaRPr lang="en-IN">
              <a:latin typeface="Georgia" panose="02040502050405020303" pitchFamily="18" charset="0"/>
            </a:endParaRPr>
          </a:p>
        </p:txBody>
      </p:sp>
      <p:sp>
        <p:nvSpPr>
          <p:cNvPr id="19" name="Rectangle 18"/>
          <p:cNvSpPr>
            <a:spLocks noChangeArrowheads="1"/>
          </p:cNvSpPr>
          <p:nvPr/>
        </p:nvSpPr>
        <p:spPr bwMode="auto">
          <a:xfrm>
            <a:off x="3886200" y="19050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dirty="0">
                <a:latin typeface="Georgia" panose="02040502050405020303" pitchFamily="18" charset="0"/>
              </a:rPr>
              <a:t>HTML first published</a:t>
            </a:r>
            <a:endParaRPr lang="en-IN" sz="1600" dirty="0">
              <a:latin typeface="Georgia" panose="02040502050405020303" pitchFamily="18" charset="0"/>
            </a:endParaRPr>
          </a:p>
        </p:txBody>
      </p:sp>
      <p:cxnSp>
        <p:nvCxnSpPr>
          <p:cNvPr id="5138" name="Straight Connector 16"/>
          <p:cNvCxnSpPr>
            <a:cxnSpLocks noChangeShapeType="1"/>
          </p:cNvCxnSpPr>
          <p:nvPr/>
        </p:nvCxnSpPr>
        <p:spPr bwMode="auto">
          <a:xfrm>
            <a:off x="2514600" y="21336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 name="Rectangle 17"/>
          <p:cNvSpPr>
            <a:spLocks noChangeArrowheads="1"/>
          </p:cNvSpPr>
          <p:nvPr/>
        </p:nvSpPr>
        <p:spPr bwMode="auto">
          <a:xfrm>
            <a:off x="1905000" y="19812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a:latin typeface="Georgia" panose="02040502050405020303" pitchFamily="18" charset="0"/>
              </a:rPr>
              <a:t>1991</a:t>
            </a:r>
            <a:endParaRPr lang="en-IN" sz="1400" b="1">
              <a:latin typeface="Georgia" panose="02040502050405020303" pitchFamily="18" charset="0"/>
            </a:endParaRPr>
          </a:p>
        </p:txBody>
      </p:sp>
      <p:cxnSp>
        <p:nvCxnSpPr>
          <p:cNvPr id="5152" name="Straight Connector 16"/>
          <p:cNvCxnSpPr>
            <a:cxnSpLocks noChangeShapeType="1"/>
          </p:cNvCxnSpPr>
          <p:nvPr/>
        </p:nvCxnSpPr>
        <p:spPr bwMode="auto">
          <a:xfrm>
            <a:off x="2514600" y="58674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 name="Rectangle 17"/>
          <p:cNvSpPr>
            <a:spLocks noChangeArrowheads="1"/>
          </p:cNvSpPr>
          <p:nvPr/>
        </p:nvSpPr>
        <p:spPr bwMode="auto">
          <a:xfrm>
            <a:off x="1624263" y="5715000"/>
            <a:ext cx="890337" cy="454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p>
            <a:pPr algn="ctr">
              <a:defRPr/>
            </a:pPr>
            <a:r>
              <a:rPr lang="en-US" sz="1400" b="1" dirty="0">
                <a:latin typeface="Georgia" panose="02040502050405020303" pitchFamily="18" charset="0"/>
              </a:rPr>
              <a:t>2012</a:t>
            </a:r>
            <a:endParaRPr lang="en-IN" sz="1400" b="1" dirty="0">
              <a:latin typeface="Georgia" panose="02040502050405020303" pitchFamily="18" charset="0"/>
            </a:endParaRPr>
          </a:p>
        </p:txBody>
      </p:sp>
      <p:cxnSp>
        <p:nvCxnSpPr>
          <p:cNvPr id="5156" name="Straight Connector 16"/>
          <p:cNvCxnSpPr>
            <a:cxnSpLocks noChangeShapeType="1"/>
          </p:cNvCxnSpPr>
          <p:nvPr/>
        </p:nvCxnSpPr>
        <p:spPr bwMode="auto">
          <a:xfrm>
            <a:off x="2514600" y="50292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 name="Rectangle 17"/>
          <p:cNvSpPr>
            <a:spLocks noChangeArrowheads="1"/>
          </p:cNvSpPr>
          <p:nvPr/>
        </p:nvSpPr>
        <p:spPr bwMode="auto">
          <a:xfrm>
            <a:off x="1905000" y="46482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dirty="0">
                <a:latin typeface="Georgia" panose="02040502050405020303" pitchFamily="18" charset="0"/>
              </a:rPr>
              <a:t>2002 -2009</a:t>
            </a:r>
            <a:endParaRPr lang="en-IN" sz="1400" b="1" dirty="0">
              <a:latin typeface="Georgia" panose="02040502050405020303" pitchFamily="18" charset="0"/>
            </a:endParaRPr>
          </a:p>
        </p:txBody>
      </p:sp>
      <p:cxnSp>
        <p:nvCxnSpPr>
          <p:cNvPr id="5158" name="Straight Connector 16"/>
          <p:cNvCxnSpPr>
            <a:cxnSpLocks noChangeShapeType="1"/>
          </p:cNvCxnSpPr>
          <p:nvPr/>
        </p:nvCxnSpPr>
        <p:spPr bwMode="auto">
          <a:xfrm>
            <a:off x="2514600" y="41148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4" name="Rectangle 17"/>
          <p:cNvSpPr>
            <a:spLocks noChangeArrowheads="1"/>
          </p:cNvSpPr>
          <p:nvPr/>
        </p:nvSpPr>
        <p:spPr bwMode="auto">
          <a:xfrm>
            <a:off x="1905000" y="39624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a:latin typeface="Georgia" panose="02040502050405020303" pitchFamily="18" charset="0"/>
              </a:rPr>
              <a:t>2000</a:t>
            </a:r>
            <a:endParaRPr lang="en-IN" sz="1400" b="1">
              <a:latin typeface="Georgia" panose="02040502050405020303" pitchFamily="18" charset="0"/>
            </a:endParaRPr>
          </a:p>
        </p:txBody>
      </p:sp>
      <p:sp>
        <p:nvSpPr>
          <p:cNvPr id="6" name="Rectangle 18"/>
          <p:cNvSpPr>
            <a:spLocks noChangeArrowheads="1"/>
          </p:cNvSpPr>
          <p:nvPr/>
        </p:nvSpPr>
        <p:spPr bwMode="auto">
          <a:xfrm>
            <a:off x="3886200" y="23622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a:latin typeface="Georgia" panose="02040502050405020303" pitchFamily="18" charset="0"/>
              </a:rPr>
              <a:t>HTML 2.0</a:t>
            </a:r>
            <a:endParaRPr lang="en-IN" sz="1600">
              <a:latin typeface="Georgia" panose="02040502050405020303" pitchFamily="18" charset="0"/>
            </a:endParaRPr>
          </a:p>
        </p:txBody>
      </p:sp>
      <p:sp>
        <p:nvSpPr>
          <p:cNvPr id="8" name="Rectangle 18"/>
          <p:cNvSpPr>
            <a:spLocks noChangeArrowheads="1"/>
          </p:cNvSpPr>
          <p:nvPr/>
        </p:nvSpPr>
        <p:spPr bwMode="auto">
          <a:xfrm>
            <a:off x="3886200" y="28956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a:latin typeface="Georgia" panose="02040502050405020303" pitchFamily="18" charset="0"/>
              </a:rPr>
              <a:t>HTML 3.2</a:t>
            </a:r>
            <a:endParaRPr lang="en-IN" sz="1600">
              <a:latin typeface="Georgia" panose="02040502050405020303" pitchFamily="18" charset="0"/>
            </a:endParaRPr>
          </a:p>
        </p:txBody>
      </p:sp>
      <p:sp>
        <p:nvSpPr>
          <p:cNvPr id="9" name="Rectangle 18"/>
          <p:cNvSpPr>
            <a:spLocks noChangeArrowheads="1"/>
          </p:cNvSpPr>
          <p:nvPr/>
        </p:nvSpPr>
        <p:spPr bwMode="auto">
          <a:xfrm>
            <a:off x="3886200" y="33528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a:latin typeface="Georgia" panose="02040502050405020303" pitchFamily="18" charset="0"/>
              </a:rPr>
              <a:t>HTML 4.01</a:t>
            </a:r>
            <a:endParaRPr lang="en-IN" sz="1600">
              <a:latin typeface="Georgia" panose="02040502050405020303" pitchFamily="18" charset="0"/>
            </a:endParaRPr>
          </a:p>
        </p:txBody>
      </p:sp>
      <p:sp>
        <p:nvSpPr>
          <p:cNvPr id="10" name="Rectangle 18"/>
          <p:cNvSpPr>
            <a:spLocks noChangeArrowheads="1"/>
          </p:cNvSpPr>
          <p:nvPr/>
        </p:nvSpPr>
        <p:spPr bwMode="auto">
          <a:xfrm>
            <a:off x="3886200" y="38862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dirty="0">
                <a:latin typeface="Georgia" panose="02040502050405020303" pitchFamily="18" charset="0"/>
              </a:rPr>
              <a:t>XHTML 1.0</a:t>
            </a:r>
            <a:endParaRPr lang="en-IN" sz="1600" dirty="0">
              <a:latin typeface="Georgia" panose="02040502050405020303" pitchFamily="18" charset="0"/>
            </a:endParaRPr>
          </a:p>
        </p:txBody>
      </p:sp>
      <p:sp>
        <p:nvSpPr>
          <p:cNvPr id="11" name="Rectangle 18"/>
          <p:cNvSpPr>
            <a:spLocks noChangeArrowheads="1"/>
          </p:cNvSpPr>
          <p:nvPr/>
        </p:nvSpPr>
        <p:spPr bwMode="auto">
          <a:xfrm>
            <a:off x="3886200" y="48006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a:solidFill>
                  <a:srgbClr val="969696"/>
                </a:solidFill>
                <a:latin typeface="Georgia" panose="02040502050405020303" pitchFamily="18" charset="0"/>
              </a:rPr>
              <a:t>XHTML 2.0</a:t>
            </a:r>
            <a:endParaRPr lang="en-IN" sz="1600">
              <a:solidFill>
                <a:srgbClr val="969696"/>
              </a:solidFill>
              <a:latin typeface="Georgia" panose="02040502050405020303" pitchFamily="18" charset="0"/>
            </a:endParaRPr>
          </a:p>
        </p:txBody>
      </p:sp>
      <p:sp>
        <p:nvSpPr>
          <p:cNvPr id="12" name="Rectangle 18"/>
          <p:cNvSpPr>
            <a:spLocks noChangeArrowheads="1"/>
          </p:cNvSpPr>
          <p:nvPr/>
        </p:nvSpPr>
        <p:spPr bwMode="auto">
          <a:xfrm>
            <a:off x="3886200" y="5638800"/>
            <a:ext cx="2819400" cy="457200"/>
          </a:xfrm>
          <a:prstGeom prst="rect">
            <a:avLst/>
          </a:prstGeom>
          <a:noFill/>
          <a:ln>
            <a:noFill/>
          </a:ln>
          <a:extLst>
            <a:ext uri="{909E8E84-426E-40DD-AFC4-6F175D3DCCD1}">
              <a14:hiddenFill xmlns:a14="http://schemas.microsoft.com/office/drawing/2010/main">
                <a:solidFill>
                  <a:srgbClr val="F5FAF3"/>
                </a:solidFill>
              </a14:hiddenFill>
            </a:ext>
            <a:ext uri="{91240B29-F687-4F45-9708-019B960494DF}">
              <a14:hiddenLine xmlns:a14="http://schemas.microsoft.com/office/drawing/2010/main" w="9525" algn="ctr">
                <a:solidFill>
                  <a:srgbClr val="F2F2F2"/>
                </a:solidFill>
                <a:round/>
                <a:headEnd/>
                <a:tailEnd/>
              </a14:hiddenLine>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pPr>
            <a:r>
              <a:rPr lang="en-US" sz="1600">
                <a:latin typeface="Georgia" panose="02040502050405020303" pitchFamily="18" charset="0"/>
              </a:rPr>
              <a:t>HTML5</a:t>
            </a:r>
            <a:endParaRPr lang="en-IN" sz="1600">
              <a:latin typeface="Georgia" panose="02040502050405020303" pitchFamily="18" charset="0"/>
            </a:endParaRPr>
          </a:p>
        </p:txBody>
      </p:sp>
      <p:cxnSp>
        <p:nvCxnSpPr>
          <p:cNvPr id="5169" name="Straight Connector 16"/>
          <p:cNvCxnSpPr>
            <a:cxnSpLocks noChangeShapeType="1"/>
          </p:cNvCxnSpPr>
          <p:nvPr/>
        </p:nvCxnSpPr>
        <p:spPr bwMode="auto">
          <a:xfrm>
            <a:off x="2514600" y="25908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3" name="Rectangle 17"/>
          <p:cNvSpPr>
            <a:spLocks noChangeArrowheads="1"/>
          </p:cNvSpPr>
          <p:nvPr/>
        </p:nvSpPr>
        <p:spPr bwMode="auto">
          <a:xfrm>
            <a:off x="1905000" y="24384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a:latin typeface="Georgia" panose="02040502050405020303" pitchFamily="18" charset="0"/>
              </a:rPr>
              <a:t>1995</a:t>
            </a:r>
            <a:endParaRPr lang="en-IN" sz="1400" b="1">
              <a:latin typeface="Georgia" panose="02040502050405020303" pitchFamily="18" charset="0"/>
            </a:endParaRPr>
          </a:p>
        </p:txBody>
      </p:sp>
      <p:cxnSp>
        <p:nvCxnSpPr>
          <p:cNvPr id="5171" name="Straight Connector 16"/>
          <p:cNvCxnSpPr>
            <a:cxnSpLocks noChangeShapeType="1"/>
          </p:cNvCxnSpPr>
          <p:nvPr/>
        </p:nvCxnSpPr>
        <p:spPr bwMode="auto">
          <a:xfrm>
            <a:off x="2514600" y="31242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7"/>
          <p:cNvSpPr>
            <a:spLocks noChangeArrowheads="1"/>
          </p:cNvSpPr>
          <p:nvPr/>
        </p:nvSpPr>
        <p:spPr bwMode="auto">
          <a:xfrm>
            <a:off x="1905000" y="29718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a:latin typeface="Georgia" panose="02040502050405020303" pitchFamily="18" charset="0"/>
              </a:rPr>
              <a:t>1997</a:t>
            </a:r>
            <a:endParaRPr lang="en-IN" sz="1400" b="1">
              <a:latin typeface="Georgia" panose="02040502050405020303" pitchFamily="18" charset="0"/>
            </a:endParaRPr>
          </a:p>
        </p:txBody>
      </p:sp>
      <p:cxnSp>
        <p:nvCxnSpPr>
          <p:cNvPr id="5173" name="Straight Connector 16"/>
          <p:cNvCxnSpPr>
            <a:cxnSpLocks noChangeShapeType="1"/>
          </p:cNvCxnSpPr>
          <p:nvPr/>
        </p:nvCxnSpPr>
        <p:spPr bwMode="auto">
          <a:xfrm>
            <a:off x="2514600" y="3581400"/>
            <a:ext cx="1066800"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5" name="Rectangle 17"/>
          <p:cNvSpPr>
            <a:spLocks noChangeArrowheads="1"/>
          </p:cNvSpPr>
          <p:nvPr/>
        </p:nvSpPr>
        <p:spPr bwMode="auto">
          <a:xfrm>
            <a:off x="1905000" y="3429000"/>
            <a:ext cx="609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F2F2F2"/>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sz="1400" b="1">
                <a:latin typeface="Georgia" panose="02040502050405020303" pitchFamily="18" charset="0"/>
              </a:rPr>
              <a:t>1999</a:t>
            </a:r>
            <a:endParaRPr lang="en-IN" sz="1400" b="1">
              <a:latin typeface="Georgia" panose="02040502050405020303" pitchFamily="18" charset="0"/>
            </a:endParaRPr>
          </a:p>
        </p:txBody>
      </p:sp>
      <p:sp>
        <p:nvSpPr>
          <p:cNvPr id="5177" name="Text Box 57"/>
          <p:cNvSpPr txBox="1">
            <a:spLocks noChangeArrowheads="1"/>
          </p:cNvSpPr>
          <p:nvPr/>
        </p:nvSpPr>
        <p:spPr bwMode="auto">
          <a:xfrm>
            <a:off x="5638800" y="4724400"/>
            <a:ext cx="4648200"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latin typeface="Georgia" panose="02040502050405020303" pitchFamily="18" charset="0"/>
              </a:rPr>
              <a:t>HTML5 is much more tolerant and can handle markup from all the prior versions.</a:t>
            </a:r>
            <a:endParaRPr lang="en-IN" dirty="0">
              <a:latin typeface="Georgia" panose="02040502050405020303" pitchFamily="18" charset="0"/>
            </a:endParaRPr>
          </a:p>
        </p:txBody>
      </p:sp>
      <p:sp>
        <p:nvSpPr>
          <p:cNvPr id="5178" name="Text Box 58"/>
          <p:cNvSpPr txBox="1">
            <a:spLocks noChangeArrowheads="1"/>
          </p:cNvSpPr>
          <p:nvPr/>
        </p:nvSpPr>
        <p:spPr bwMode="auto">
          <a:xfrm>
            <a:off x="5638800" y="5562601"/>
            <a:ext cx="4648200" cy="606425"/>
          </a:xfrm>
          <a:prstGeom prst="rect">
            <a:avLst/>
          </a:prstGeom>
          <a:solidFill>
            <a:srgbClr val="CCFFCC"/>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sz="1600" dirty="0">
                <a:latin typeface="Georgia" panose="02040502050405020303" pitchFamily="18" charset="0"/>
              </a:rPr>
              <a:t>Though HTML5 was published officially in 2012, it has been in development since 2004.</a:t>
            </a:r>
            <a:endParaRPr lang="en-IN" sz="1600" dirty="0">
              <a:latin typeface="Georgia" panose="02040502050405020303" pitchFamily="18" charset="0"/>
            </a:endParaRPr>
          </a:p>
        </p:txBody>
      </p:sp>
      <p:sp>
        <p:nvSpPr>
          <p:cNvPr id="5179" name="Text Box 59"/>
          <p:cNvSpPr txBox="1">
            <a:spLocks noChangeArrowheads="1"/>
          </p:cNvSpPr>
          <p:nvPr/>
        </p:nvSpPr>
        <p:spPr bwMode="auto">
          <a:xfrm>
            <a:off x="5638800" y="2514600"/>
            <a:ext cx="4648200" cy="666750"/>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latin typeface="Georgia" panose="02040502050405020303" pitchFamily="18" charset="0"/>
              </a:rPr>
              <a:t>After HTML 4.01 was released, focus shifted to XHTML and its stricter standards.</a:t>
            </a:r>
            <a:endParaRPr lang="en-IN" dirty="0">
              <a:latin typeface="Georgia" panose="02040502050405020303" pitchFamily="18" charset="0"/>
            </a:endParaRPr>
          </a:p>
        </p:txBody>
      </p:sp>
      <p:sp>
        <p:nvSpPr>
          <p:cNvPr id="5180" name="Text Box 60"/>
          <p:cNvSpPr txBox="1">
            <a:spLocks noChangeArrowheads="1"/>
          </p:cNvSpPr>
          <p:nvPr/>
        </p:nvSpPr>
        <p:spPr bwMode="auto">
          <a:xfrm>
            <a:off x="5638800" y="3352801"/>
            <a:ext cx="4648200" cy="1216025"/>
          </a:xfrm>
          <a:prstGeom prst="rect">
            <a:avLst/>
          </a:prstGeom>
          <a:solidFill>
            <a:srgbClr val="99CCFF"/>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ts val="600"/>
              </a:spcBef>
              <a:spcAft>
                <a:spcPts val="600"/>
              </a:spcAft>
            </a:pPr>
            <a:r>
              <a:rPr lang="en-US" dirty="0">
                <a:latin typeface="Georgia" panose="02040502050405020303" pitchFamily="18" charset="0"/>
              </a:rPr>
              <a:t>XHTML 2.0 had even stricter standards than 1.0, rejecting web pages that did not comply.  It fell out of favor gradually and was abandoned completely in 2009.</a:t>
            </a:r>
            <a:endParaRPr lang="en-IN" dirty="0">
              <a:latin typeface="Georgia" panose="02040502050405020303" pitchFamily="18" charset="0"/>
            </a:endParaRPr>
          </a:p>
        </p:txBody>
      </p:sp>
      <p:sp>
        <p:nvSpPr>
          <p:cNvPr id="5184" name="Line 64"/>
          <p:cNvSpPr>
            <a:spLocks noChangeShapeType="1"/>
          </p:cNvSpPr>
          <p:nvPr/>
        </p:nvSpPr>
        <p:spPr bwMode="auto">
          <a:xfrm flipV="1">
            <a:off x="4953000" y="2895600"/>
            <a:ext cx="609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Georgia" panose="02040502050405020303" pitchFamily="18" charset="0"/>
            </a:endParaRPr>
          </a:p>
        </p:txBody>
      </p:sp>
      <p:sp>
        <p:nvSpPr>
          <p:cNvPr id="5185" name="Line 65"/>
          <p:cNvSpPr>
            <a:spLocks noChangeShapeType="1"/>
          </p:cNvSpPr>
          <p:nvPr/>
        </p:nvSpPr>
        <p:spPr bwMode="auto">
          <a:xfrm flipV="1">
            <a:off x="5029200" y="4419600"/>
            <a:ext cx="5334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Georgia" panose="02040502050405020303" pitchFamily="18" charset="0"/>
            </a:endParaRPr>
          </a:p>
        </p:txBody>
      </p:sp>
    </p:spTree>
    <p:extLst>
      <p:ext uri="{BB962C8B-B14F-4D97-AF65-F5344CB8AC3E}">
        <p14:creationId xmlns:p14="http://schemas.microsoft.com/office/powerpoint/2010/main" val="108670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a:t>
            </a:r>
            <a:endParaRPr lang="en-US" dirty="0"/>
          </a:p>
        </p:txBody>
      </p:sp>
      <p:sp>
        <p:nvSpPr>
          <p:cNvPr id="3" name="Content Placeholder 2"/>
          <p:cNvSpPr>
            <a:spLocks noGrp="1"/>
          </p:cNvSpPr>
          <p:nvPr>
            <p:ph idx="1"/>
          </p:nvPr>
        </p:nvSpPr>
        <p:spPr/>
        <p:txBody>
          <a:bodyPr/>
          <a:lstStyle/>
          <a:p>
            <a:r>
              <a:rPr lang="en-US" dirty="0" smtClean="0"/>
              <a:t>Quotation marks can of course be added using keyboards. But smarter quotes can be added using the &lt;q&gt; element.</a:t>
            </a:r>
          </a:p>
          <a:p>
            <a:r>
              <a:rPr lang="en-US" dirty="0" smtClean="0"/>
              <a:t>&lt;q&gt;: might not be supported by all browsers but it adds a double quote around some text.</a:t>
            </a:r>
          </a:p>
          <a:p>
            <a:r>
              <a:rPr lang="en-US" dirty="0" smtClean="0"/>
              <a:t>It also uses the smart rule if it is nested.</a:t>
            </a:r>
          </a:p>
          <a:p>
            <a:r>
              <a:rPr lang="en-US" dirty="0" smtClean="0"/>
              <a:t>Different for different browsers unless a stylesheet is written.</a:t>
            </a:r>
            <a:endParaRPr lang="en-US" dirty="0"/>
          </a:p>
        </p:txBody>
      </p:sp>
      <p:pic>
        <p:nvPicPr>
          <p:cNvPr id="6" name="Picture 5"/>
          <p:cNvPicPr>
            <a:picLocks noChangeAspect="1"/>
          </p:cNvPicPr>
          <p:nvPr/>
        </p:nvPicPr>
        <p:blipFill>
          <a:blip r:embed="rId2"/>
          <a:stretch>
            <a:fillRect/>
          </a:stretch>
        </p:blipFill>
        <p:spPr>
          <a:xfrm>
            <a:off x="1197142" y="4258802"/>
            <a:ext cx="8525802" cy="1305214"/>
          </a:xfrm>
          <a:prstGeom prst="rect">
            <a:avLst/>
          </a:prstGeom>
          <a:ln>
            <a:solidFill>
              <a:schemeClr val="accent2"/>
            </a:solidFill>
          </a:ln>
        </p:spPr>
      </p:pic>
      <p:pic>
        <p:nvPicPr>
          <p:cNvPr id="7" name="Picture 6"/>
          <p:cNvPicPr>
            <a:picLocks noChangeAspect="1"/>
          </p:cNvPicPr>
          <p:nvPr/>
        </p:nvPicPr>
        <p:blipFill>
          <a:blip r:embed="rId3"/>
          <a:stretch>
            <a:fillRect/>
          </a:stretch>
        </p:blipFill>
        <p:spPr>
          <a:xfrm>
            <a:off x="931305" y="5690840"/>
            <a:ext cx="9057476" cy="701043"/>
          </a:xfrm>
          <a:prstGeom prst="rect">
            <a:avLst/>
          </a:prstGeom>
          <a:ln>
            <a:solidFill>
              <a:schemeClr val="accent2"/>
            </a:solidFill>
          </a:ln>
        </p:spPr>
      </p:pic>
    </p:spTree>
    <p:extLst>
      <p:ext uri="{BB962C8B-B14F-4D97-AF65-F5344CB8AC3E}">
        <p14:creationId xmlns:p14="http://schemas.microsoft.com/office/powerpoint/2010/main" val="110285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Quotes</a:t>
            </a:r>
            <a:endParaRPr lang="en-US" dirty="0"/>
          </a:p>
        </p:txBody>
      </p:sp>
      <p:sp>
        <p:nvSpPr>
          <p:cNvPr id="3" name="Content Placeholder 2"/>
          <p:cNvSpPr>
            <a:spLocks noGrp="1"/>
          </p:cNvSpPr>
          <p:nvPr>
            <p:ph idx="1"/>
          </p:nvPr>
        </p:nvSpPr>
        <p:spPr/>
        <p:txBody>
          <a:bodyPr/>
          <a:lstStyle/>
          <a:p>
            <a:r>
              <a:rPr lang="en-US" dirty="0" smtClean="0"/>
              <a:t>Block Quote: It is a block level quote.</a:t>
            </a:r>
          </a:p>
          <a:p>
            <a:r>
              <a:rPr lang="en-US" dirty="0" smtClean="0"/>
              <a:t>&lt;</a:t>
            </a:r>
            <a:r>
              <a:rPr lang="en-US" dirty="0" err="1" smtClean="0"/>
              <a:t>blockquote</a:t>
            </a:r>
            <a:r>
              <a:rPr lang="en-US" dirty="0" smtClean="0"/>
              <a:t>&gt;: doesn’t put a quote around a text, but adds some indenting.</a:t>
            </a:r>
          </a:p>
        </p:txBody>
      </p:sp>
      <p:pic>
        <p:nvPicPr>
          <p:cNvPr id="4" name="Picture 3"/>
          <p:cNvPicPr>
            <a:picLocks noChangeAspect="1"/>
          </p:cNvPicPr>
          <p:nvPr/>
        </p:nvPicPr>
        <p:blipFill>
          <a:blip r:embed="rId2"/>
          <a:stretch>
            <a:fillRect/>
          </a:stretch>
        </p:blipFill>
        <p:spPr>
          <a:xfrm>
            <a:off x="1269423" y="2811712"/>
            <a:ext cx="9220360" cy="1279609"/>
          </a:xfrm>
          <a:prstGeom prst="rect">
            <a:avLst/>
          </a:prstGeom>
        </p:spPr>
      </p:pic>
      <p:pic>
        <p:nvPicPr>
          <p:cNvPr id="5" name="Picture 4"/>
          <p:cNvPicPr>
            <a:picLocks noChangeAspect="1"/>
          </p:cNvPicPr>
          <p:nvPr/>
        </p:nvPicPr>
        <p:blipFill>
          <a:blip r:embed="rId3"/>
          <a:stretch>
            <a:fillRect/>
          </a:stretch>
        </p:blipFill>
        <p:spPr>
          <a:xfrm>
            <a:off x="1269423" y="4521783"/>
            <a:ext cx="11477625" cy="781050"/>
          </a:xfrm>
          <a:prstGeom prst="rect">
            <a:avLst/>
          </a:prstGeom>
        </p:spPr>
      </p:pic>
    </p:spTree>
    <p:extLst>
      <p:ext uri="{BB962C8B-B14F-4D97-AF65-F5344CB8AC3E}">
        <p14:creationId xmlns:p14="http://schemas.microsoft.com/office/powerpoint/2010/main" val="247676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Preformatted Text</a:t>
            </a:r>
            <a:endParaRPr lang="en-US" dirty="0"/>
          </a:p>
        </p:txBody>
      </p:sp>
      <p:sp>
        <p:nvSpPr>
          <p:cNvPr id="3" name="Content Placeholder 2"/>
          <p:cNvSpPr>
            <a:spLocks noGrp="1"/>
          </p:cNvSpPr>
          <p:nvPr>
            <p:ph idx="1"/>
          </p:nvPr>
        </p:nvSpPr>
        <p:spPr>
          <a:xfrm>
            <a:off x="677334" y="2160589"/>
            <a:ext cx="4664687" cy="4577095"/>
          </a:xfrm>
        </p:spPr>
        <p:txBody>
          <a:bodyPr/>
          <a:lstStyle/>
          <a:p>
            <a:r>
              <a:rPr lang="en-US" dirty="0" smtClean="0"/>
              <a:t>Sometime you might want to format your text the way you see it on your text editor.</a:t>
            </a:r>
          </a:p>
          <a:p>
            <a:r>
              <a:rPr lang="en-US" dirty="0" smtClean="0"/>
              <a:t>The &lt;pre&gt; tag allows you to achieve that.</a:t>
            </a:r>
          </a:p>
          <a:p>
            <a:r>
              <a:rPr lang="en-US" dirty="0" smtClean="0"/>
              <a:t>It is a block level tag.</a:t>
            </a:r>
          </a:p>
          <a:p>
            <a:r>
              <a:rPr lang="en-US" dirty="0" smtClean="0"/>
              <a:t>Text is mono spaced.</a:t>
            </a:r>
          </a:p>
          <a:p>
            <a:r>
              <a:rPr lang="en-US" dirty="0" smtClean="0"/>
              <a:t>Inline formatting is supported inside it.</a:t>
            </a:r>
          </a:p>
          <a:p>
            <a:r>
              <a:rPr lang="en-US" dirty="0" smtClean="0"/>
              <a:t>Used to display a code (programming code) or some poetry on a webpage.</a:t>
            </a:r>
          </a:p>
        </p:txBody>
      </p:sp>
      <p:pic>
        <p:nvPicPr>
          <p:cNvPr id="7" name="Picture 6"/>
          <p:cNvPicPr>
            <a:picLocks noChangeAspect="1"/>
          </p:cNvPicPr>
          <p:nvPr/>
        </p:nvPicPr>
        <p:blipFill>
          <a:blip r:embed="rId2"/>
          <a:stretch>
            <a:fillRect/>
          </a:stretch>
        </p:blipFill>
        <p:spPr>
          <a:xfrm>
            <a:off x="8502315" y="2653528"/>
            <a:ext cx="3408469" cy="4084156"/>
          </a:xfrm>
          <a:prstGeom prst="rect">
            <a:avLst/>
          </a:prstGeom>
          <a:ln>
            <a:solidFill>
              <a:schemeClr val="accent2"/>
            </a:solidFill>
          </a:ln>
        </p:spPr>
      </p:pic>
      <p:pic>
        <p:nvPicPr>
          <p:cNvPr id="8" name="Picture 7"/>
          <p:cNvPicPr>
            <a:picLocks noChangeAspect="1"/>
          </p:cNvPicPr>
          <p:nvPr/>
        </p:nvPicPr>
        <p:blipFill>
          <a:blip r:embed="rId3"/>
          <a:stretch>
            <a:fillRect/>
          </a:stretch>
        </p:blipFill>
        <p:spPr>
          <a:xfrm>
            <a:off x="5085347" y="350608"/>
            <a:ext cx="3240505" cy="4519326"/>
          </a:xfrm>
          <a:prstGeom prst="rect">
            <a:avLst/>
          </a:prstGeom>
          <a:ln>
            <a:solidFill>
              <a:schemeClr val="accent2"/>
            </a:solidFill>
          </a:ln>
        </p:spPr>
      </p:pic>
    </p:spTree>
    <p:extLst>
      <p:ext uri="{BB962C8B-B14F-4D97-AF65-F5344CB8AC3E}">
        <p14:creationId xmlns:p14="http://schemas.microsoft.com/office/powerpoint/2010/main" val="3303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Preformatted Text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7334" y="1553037"/>
            <a:ext cx="3958834" cy="5229571"/>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5429500" y="1553036"/>
            <a:ext cx="4393992" cy="5229571"/>
          </a:xfrm>
          <a:prstGeom prst="rect">
            <a:avLst/>
          </a:prstGeom>
          <a:ln>
            <a:solidFill>
              <a:schemeClr val="accent2"/>
            </a:solidFill>
          </a:ln>
        </p:spPr>
      </p:pic>
    </p:spTree>
    <p:extLst>
      <p:ext uri="{BB962C8B-B14F-4D97-AF65-F5344CB8AC3E}">
        <p14:creationId xmlns:p14="http://schemas.microsoft.com/office/powerpoint/2010/main" val="157965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3 ..Create the following page </a:t>
            </a:r>
            <a:r>
              <a:rPr lang="en-US" b="1" dirty="0" smtClean="0"/>
              <a:t>quiz3.html</a:t>
            </a:r>
            <a:endParaRPr lang="en-US" b="1" dirty="0"/>
          </a:p>
        </p:txBody>
      </p:sp>
      <p:pic>
        <p:nvPicPr>
          <p:cNvPr id="4" name="Content Placeholder 3"/>
          <p:cNvPicPr>
            <a:picLocks noGrp="1" noChangeAspect="1"/>
          </p:cNvPicPr>
          <p:nvPr>
            <p:ph idx="1"/>
          </p:nvPr>
        </p:nvPicPr>
        <p:blipFill>
          <a:blip r:embed="rId2"/>
          <a:stretch>
            <a:fillRect/>
          </a:stretch>
        </p:blipFill>
        <p:spPr>
          <a:xfrm>
            <a:off x="1332411" y="1267097"/>
            <a:ext cx="9875520" cy="5590903"/>
          </a:xfrm>
          <a:prstGeom prst="rect">
            <a:avLst/>
          </a:prstGeom>
        </p:spPr>
      </p:pic>
    </p:spTree>
    <p:extLst>
      <p:ext uri="{BB962C8B-B14F-4D97-AF65-F5344CB8AC3E}">
        <p14:creationId xmlns:p14="http://schemas.microsoft.com/office/powerpoint/2010/main" val="27116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List</a:t>
            </a:r>
            <a:endParaRPr lang="en-US" dirty="0"/>
          </a:p>
        </p:txBody>
      </p:sp>
      <p:sp>
        <p:nvSpPr>
          <p:cNvPr id="3" name="Content Placeholder 2"/>
          <p:cNvSpPr>
            <a:spLocks noGrp="1"/>
          </p:cNvSpPr>
          <p:nvPr>
            <p:ph idx="1"/>
          </p:nvPr>
        </p:nvSpPr>
        <p:spPr/>
        <p:txBody>
          <a:bodyPr/>
          <a:lstStyle/>
          <a:p>
            <a:r>
              <a:rPr lang="en-US" dirty="0"/>
              <a:t>Lists provide methods to show item or element sequences in document content. There are three main types of list:</a:t>
            </a:r>
          </a:p>
          <a:p>
            <a:pPr lvl="1"/>
            <a:r>
              <a:rPr lang="en-US" dirty="0"/>
              <a:t>Unordered Lists: unordered list are bulleted</a:t>
            </a:r>
          </a:p>
          <a:p>
            <a:pPr lvl="1"/>
            <a:r>
              <a:rPr lang="en-US" dirty="0"/>
              <a:t>Order lists: Ordered lists are numbered</a:t>
            </a:r>
          </a:p>
          <a:p>
            <a:pPr lvl="1"/>
            <a:r>
              <a:rPr lang="en-US" dirty="0"/>
              <a:t>Definition lists: used to create a definition list</a:t>
            </a:r>
          </a:p>
          <a:p>
            <a:endParaRPr lang="en-US" dirty="0"/>
          </a:p>
        </p:txBody>
      </p:sp>
    </p:spTree>
    <p:extLst>
      <p:ext uri="{BB962C8B-B14F-4D97-AF65-F5344CB8AC3E}">
        <p14:creationId xmlns:p14="http://schemas.microsoft.com/office/powerpoint/2010/main" val="203680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Unordered List</a:t>
            </a:r>
            <a:endParaRPr lang="en-US" dirty="0"/>
          </a:p>
        </p:txBody>
      </p:sp>
      <p:sp>
        <p:nvSpPr>
          <p:cNvPr id="3" name="Content Placeholder 2"/>
          <p:cNvSpPr>
            <a:spLocks noGrp="1"/>
          </p:cNvSpPr>
          <p:nvPr>
            <p:ph idx="1"/>
          </p:nvPr>
        </p:nvSpPr>
        <p:spPr>
          <a:xfrm>
            <a:off x="1104900" y="1402349"/>
            <a:ext cx="8596668" cy="4432716"/>
          </a:xfrm>
        </p:spPr>
        <p:txBody>
          <a:bodyPr>
            <a:normAutofit/>
          </a:bodyPr>
          <a:lstStyle/>
          <a:p>
            <a:r>
              <a:rPr lang="en-US" dirty="0"/>
              <a:t>An unordered list is a list of items. The list items are marked with bullets (typically small black circles</a:t>
            </a:r>
            <a:r>
              <a:rPr lang="en-US" dirty="0" smtClean="0"/>
              <a:t>).</a:t>
            </a:r>
          </a:p>
          <a:p>
            <a:r>
              <a:rPr lang="en-US" dirty="0" smtClean="0"/>
              <a:t>It is a block level element</a:t>
            </a:r>
            <a:endParaRPr lang="en-US" dirty="0"/>
          </a:p>
          <a:p>
            <a:r>
              <a:rPr lang="en-US" dirty="0"/>
              <a:t>An unordered list starts with the &lt;</a:t>
            </a:r>
            <a:r>
              <a:rPr lang="en-US" dirty="0" err="1"/>
              <a:t>ul</a:t>
            </a:r>
            <a:r>
              <a:rPr lang="en-US" dirty="0"/>
              <a:t>&gt; tag. Each list item starts with the &lt;li&gt; tag.</a:t>
            </a:r>
          </a:p>
          <a:p>
            <a:r>
              <a:rPr lang="en-US" dirty="0" smtClean="0"/>
              <a:t>Different kinds of bullets:</a:t>
            </a:r>
            <a:endParaRPr lang="en-US" dirty="0"/>
          </a:p>
          <a:p>
            <a:pPr lvl="1"/>
            <a:r>
              <a:rPr lang="en-US" dirty="0"/>
              <a:t>d</a:t>
            </a:r>
            <a:r>
              <a:rPr lang="en-US" dirty="0" smtClean="0"/>
              <a:t>isc (default)</a:t>
            </a:r>
            <a:endParaRPr lang="en-US" dirty="0"/>
          </a:p>
          <a:p>
            <a:pPr lvl="1"/>
            <a:r>
              <a:rPr lang="en-US" dirty="0" smtClean="0"/>
              <a:t>circle</a:t>
            </a:r>
            <a:endParaRPr lang="en-US" dirty="0"/>
          </a:p>
          <a:p>
            <a:pPr lvl="1"/>
            <a:r>
              <a:rPr lang="en-US" dirty="0" smtClean="0"/>
              <a:t>square</a:t>
            </a:r>
            <a:endParaRPr lang="en-US" dirty="0"/>
          </a:p>
          <a:p>
            <a:pPr marL="457200" lvl="1" indent="0">
              <a:buNone/>
            </a:pPr>
            <a:r>
              <a:rPr lang="en-US" dirty="0"/>
              <a:t>	&lt;</a:t>
            </a:r>
            <a:r>
              <a:rPr lang="en-US" dirty="0" err="1"/>
              <a:t>ul</a:t>
            </a:r>
            <a:r>
              <a:rPr lang="en-US" dirty="0"/>
              <a:t> Type=“disc”&gt;…&lt;/</a:t>
            </a:r>
            <a:r>
              <a:rPr lang="en-US" dirty="0" err="1"/>
              <a:t>ul</a:t>
            </a:r>
            <a:r>
              <a:rPr lang="en-US" dirty="0" smtClean="0"/>
              <a:t>&gt; (obsolete)</a:t>
            </a:r>
          </a:p>
          <a:p>
            <a:r>
              <a:rPr lang="en-US" dirty="0" smtClean="0"/>
              <a:t>Can nest one unordered list inside another unordered list</a:t>
            </a:r>
            <a:endParaRPr lang="en-US" dirty="0"/>
          </a:p>
        </p:txBody>
      </p:sp>
      <p:sp>
        <p:nvSpPr>
          <p:cNvPr id="4" name="Rectangle 2"/>
          <p:cNvSpPr>
            <a:spLocks noChangeArrowheads="1"/>
          </p:cNvSpPr>
          <p:nvPr/>
        </p:nvSpPr>
        <p:spPr bwMode="auto">
          <a:xfrm>
            <a:off x="9131300" y="3438525"/>
            <a:ext cx="3060700" cy="3419475"/>
          </a:xfrm>
          <a:prstGeom prst="rect">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Text Box 5"/>
          <p:cNvSpPr txBox="1">
            <a:spLocks noChangeArrowheads="1"/>
          </p:cNvSpPr>
          <p:nvPr/>
        </p:nvSpPr>
        <p:spPr bwMode="auto">
          <a:xfrm>
            <a:off x="9131300" y="3798888"/>
            <a:ext cx="2879725" cy="229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5pPr>
            <a:lvl6pPr marL="25146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6pPr>
            <a:lvl7pPr marL="29718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7pPr>
            <a:lvl8pPr marL="34290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8pPr>
            <a:lvl9pPr marL="38862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9pPr>
          </a:lstStyle>
          <a:p>
            <a:r>
              <a:rPr lang="en-IN" altLang="en-US" sz="2200" b="1" dirty="0">
                <a:effectLst>
                  <a:outerShdw blurRad="38100" dist="38100" dir="2700000" algn="tl">
                    <a:srgbClr val="C0C0C0"/>
                  </a:outerShdw>
                </a:effectLst>
                <a:latin typeface="KacstBook" charset="0"/>
              </a:rPr>
              <a:t>Unordered List :</a:t>
            </a:r>
          </a:p>
          <a:p>
            <a:endParaRPr lang="en-IN" altLang="en-US" sz="2200" dirty="0">
              <a:latin typeface="KacstBook" charset="0"/>
            </a:endParaRPr>
          </a:p>
          <a:p>
            <a:pPr>
              <a:lnSpc>
                <a:spcPct val="150000"/>
              </a:lnSpc>
              <a:buSzPct val="45000"/>
              <a:buFont typeface="Wingdings" panose="05000000000000000000" pitchFamily="2" charset="2"/>
              <a:buChar char=""/>
            </a:pPr>
            <a:r>
              <a:rPr lang="en-IN" altLang="en-US" sz="2200" dirty="0">
                <a:latin typeface="KacstBook" charset="0"/>
              </a:rPr>
              <a:t> </a:t>
            </a:r>
            <a:r>
              <a:rPr lang="en-IN" altLang="en-US" sz="2200" dirty="0" err="1">
                <a:latin typeface="KacstBook" charset="0"/>
              </a:rPr>
              <a:t>ThinkPositve</a:t>
            </a:r>
            <a:endParaRPr lang="en-IN" altLang="en-US" sz="2200" dirty="0">
              <a:latin typeface="KacstBook" charset="0"/>
            </a:endParaRPr>
          </a:p>
          <a:p>
            <a:pPr>
              <a:lnSpc>
                <a:spcPct val="150000"/>
              </a:lnSpc>
              <a:buSzPct val="45000"/>
              <a:buFont typeface="Wingdings" panose="05000000000000000000" pitchFamily="2" charset="2"/>
              <a:buChar char=""/>
            </a:pPr>
            <a:r>
              <a:rPr lang="en-IN" altLang="en-US" sz="2200" dirty="0">
                <a:latin typeface="KacstBook" charset="0"/>
              </a:rPr>
              <a:t> Never Depressed</a:t>
            </a:r>
          </a:p>
          <a:p>
            <a:pPr>
              <a:lnSpc>
                <a:spcPct val="150000"/>
              </a:lnSpc>
              <a:buSzPct val="45000"/>
              <a:buFont typeface="Wingdings" panose="05000000000000000000" pitchFamily="2" charset="2"/>
              <a:buChar char=""/>
            </a:pPr>
            <a:r>
              <a:rPr lang="en-IN" altLang="en-US" sz="2200" dirty="0">
                <a:latin typeface="KacstBook" charset="0"/>
              </a:rPr>
              <a:t> Keep Smiling</a:t>
            </a:r>
          </a:p>
        </p:txBody>
      </p:sp>
    </p:spTree>
    <p:extLst>
      <p:ext uri="{BB962C8B-B14F-4D97-AF65-F5344CB8AC3E}">
        <p14:creationId xmlns:p14="http://schemas.microsoft.com/office/powerpoint/2010/main" val="37109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Unordered List…</a:t>
            </a:r>
            <a:br>
              <a:rPr lang="en-US" dirty="0" smtClean="0"/>
            </a:br>
            <a:r>
              <a:rPr lang="en-US" dirty="0" smtClean="0"/>
              <a:t>&gt; Example</a:t>
            </a:r>
            <a:endParaRPr lang="en-US" dirty="0"/>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677333" y="1943562"/>
            <a:ext cx="3688541" cy="4914438"/>
          </a:xfrm>
          <a:prstGeom prst="rect">
            <a:avLst/>
          </a:prstGeom>
          <a:ln>
            <a:solidFill>
              <a:schemeClr val="accent2"/>
            </a:solidFill>
          </a:ln>
        </p:spPr>
      </p:pic>
      <p:pic>
        <p:nvPicPr>
          <p:cNvPr id="8" name="Picture 7"/>
          <p:cNvPicPr>
            <a:picLocks noChangeAspect="1"/>
          </p:cNvPicPr>
          <p:nvPr/>
        </p:nvPicPr>
        <p:blipFill>
          <a:blip r:embed="rId3"/>
          <a:stretch>
            <a:fillRect/>
          </a:stretch>
        </p:blipFill>
        <p:spPr>
          <a:xfrm>
            <a:off x="5526505" y="609600"/>
            <a:ext cx="2173705" cy="6099960"/>
          </a:xfrm>
          <a:prstGeom prst="rect">
            <a:avLst/>
          </a:prstGeom>
          <a:ln>
            <a:solidFill>
              <a:schemeClr val="accent2"/>
            </a:solidFill>
          </a:ln>
        </p:spPr>
      </p:pic>
    </p:spTree>
    <p:extLst>
      <p:ext uri="{BB962C8B-B14F-4D97-AF65-F5344CB8AC3E}">
        <p14:creationId xmlns:p14="http://schemas.microsoft.com/office/powerpoint/2010/main" val="176308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Unordered List…</a:t>
            </a:r>
            <a:br>
              <a:rPr lang="en-US" dirty="0"/>
            </a:br>
            <a:r>
              <a:rPr lang="en-US" dirty="0"/>
              <a:t>&gt; Example</a:t>
            </a:r>
          </a:p>
        </p:txBody>
      </p:sp>
      <p:sp>
        <p:nvSpPr>
          <p:cNvPr id="3" name="Content Placeholder 2"/>
          <p:cNvSpPr>
            <a:spLocks noGrp="1"/>
          </p:cNvSpPr>
          <p:nvPr>
            <p:ph idx="1"/>
          </p:nvPr>
        </p:nvSpPr>
        <p:spPr>
          <a:xfrm>
            <a:off x="677334" y="2160589"/>
            <a:ext cx="8596668" cy="4320422"/>
          </a:xfrm>
        </p:spPr>
        <p:txBody>
          <a:bodyPr>
            <a:normAutofit/>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677333" y="2156706"/>
            <a:ext cx="4945835" cy="4443906"/>
          </a:xfrm>
          <a:prstGeom prst="rect">
            <a:avLst/>
          </a:prstGeom>
          <a:ln>
            <a:solidFill>
              <a:schemeClr val="accent2"/>
            </a:solidFill>
          </a:ln>
        </p:spPr>
      </p:pic>
      <p:pic>
        <p:nvPicPr>
          <p:cNvPr id="6" name="Picture 5"/>
          <p:cNvPicPr>
            <a:picLocks noChangeAspect="1"/>
          </p:cNvPicPr>
          <p:nvPr/>
        </p:nvPicPr>
        <p:blipFill>
          <a:blip r:embed="rId3"/>
          <a:stretch>
            <a:fillRect/>
          </a:stretch>
        </p:blipFill>
        <p:spPr>
          <a:xfrm>
            <a:off x="5851859" y="2806616"/>
            <a:ext cx="4078203" cy="3670383"/>
          </a:xfrm>
          <a:prstGeom prst="rect">
            <a:avLst/>
          </a:prstGeom>
          <a:ln>
            <a:solidFill>
              <a:schemeClr val="accent2"/>
            </a:solidFill>
          </a:ln>
        </p:spPr>
      </p:pic>
    </p:spTree>
    <p:extLst>
      <p:ext uri="{BB962C8B-B14F-4D97-AF65-F5344CB8AC3E}">
        <p14:creationId xmlns:p14="http://schemas.microsoft.com/office/powerpoint/2010/main" val="325104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List</a:t>
            </a:r>
            <a:endParaRPr lang="en-US" dirty="0"/>
          </a:p>
        </p:txBody>
      </p:sp>
      <p:sp>
        <p:nvSpPr>
          <p:cNvPr id="3" name="Content Placeholder 2"/>
          <p:cNvSpPr>
            <a:spLocks noGrp="1"/>
          </p:cNvSpPr>
          <p:nvPr>
            <p:ph idx="1"/>
          </p:nvPr>
        </p:nvSpPr>
        <p:spPr>
          <a:xfrm>
            <a:off x="677334" y="2160589"/>
            <a:ext cx="8596668" cy="4304379"/>
          </a:xfrm>
        </p:spPr>
        <p:txBody>
          <a:bodyPr>
            <a:normAutofit fontScale="92500"/>
          </a:bodyPr>
          <a:lstStyle/>
          <a:p>
            <a:r>
              <a:rPr lang="en-US" dirty="0"/>
              <a:t>An ordered list is also a list of items. The list items are marked with numbers</a:t>
            </a:r>
            <a:r>
              <a:rPr lang="en-US" dirty="0" smtClean="0"/>
              <a:t>.</a:t>
            </a:r>
          </a:p>
          <a:p>
            <a:r>
              <a:rPr lang="en-US" dirty="0" smtClean="0"/>
              <a:t>It is a block level tag.</a:t>
            </a:r>
            <a:endParaRPr lang="en-US" dirty="0"/>
          </a:p>
          <a:p>
            <a:r>
              <a:rPr lang="en-US" dirty="0"/>
              <a:t>An ordered list starts with the &lt;</a:t>
            </a:r>
            <a:r>
              <a:rPr lang="en-US" dirty="0" err="1"/>
              <a:t>ol</a:t>
            </a:r>
            <a:r>
              <a:rPr lang="en-US" dirty="0"/>
              <a:t>&gt; tag. Each list item starts with the &lt;li&gt; tag.</a:t>
            </a:r>
          </a:p>
          <a:p>
            <a:r>
              <a:rPr lang="en-US" dirty="0" smtClean="0"/>
              <a:t>The TYPE attribute has the following possible values, but not limited to:</a:t>
            </a:r>
            <a:endParaRPr lang="en-US" dirty="0"/>
          </a:p>
          <a:p>
            <a:pPr lvl="1"/>
            <a:r>
              <a:rPr lang="en-US" dirty="0" smtClean="0"/>
              <a:t>type </a:t>
            </a:r>
            <a:r>
              <a:rPr lang="en-US" dirty="0"/>
              <a:t>= “1” (Arabic numbers</a:t>
            </a:r>
            <a:r>
              <a:rPr lang="en-US" dirty="0" smtClean="0"/>
              <a:t>)</a:t>
            </a:r>
            <a:r>
              <a:rPr lang="en-US" dirty="0"/>
              <a:t> or type</a:t>
            </a:r>
            <a:r>
              <a:rPr lang="en-US" dirty="0" smtClean="0"/>
              <a:t>=“number”</a:t>
            </a:r>
            <a:endParaRPr lang="en-US" dirty="0"/>
          </a:p>
          <a:p>
            <a:pPr lvl="1"/>
            <a:r>
              <a:rPr lang="en-US" dirty="0" smtClean="0"/>
              <a:t>type </a:t>
            </a:r>
            <a:r>
              <a:rPr lang="en-US" dirty="0"/>
              <a:t>= “a” (Lowercase alphanumeric</a:t>
            </a:r>
            <a:r>
              <a:rPr lang="en-US" dirty="0" smtClean="0"/>
              <a:t>)</a:t>
            </a:r>
            <a:r>
              <a:rPr lang="en-US" dirty="0"/>
              <a:t> or type</a:t>
            </a:r>
            <a:r>
              <a:rPr lang="en-US" dirty="0" smtClean="0"/>
              <a:t>=“lower-alpha</a:t>
            </a:r>
            <a:r>
              <a:rPr lang="en-US" dirty="0"/>
              <a:t>”</a:t>
            </a:r>
          </a:p>
          <a:p>
            <a:pPr lvl="1"/>
            <a:r>
              <a:rPr lang="en-US" dirty="0" smtClean="0"/>
              <a:t>type </a:t>
            </a:r>
            <a:r>
              <a:rPr lang="en-US" dirty="0"/>
              <a:t>= “A” (Uppercase alphanumeric</a:t>
            </a:r>
            <a:r>
              <a:rPr lang="en-US" dirty="0" smtClean="0"/>
              <a:t>) or type=“upper-alpha”</a:t>
            </a:r>
            <a:endParaRPr lang="en-US" dirty="0"/>
          </a:p>
          <a:p>
            <a:pPr lvl="1"/>
            <a:r>
              <a:rPr lang="en-US" dirty="0" smtClean="0"/>
              <a:t>type </a:t>
            </a:r>
            <a:r>
              <a:rPr lang="en-US" dirty="0"/>
              <a:t>= “i” (Lowercase Roman numbers</a:t>
            </a:r>
            <a:r>
              <a:rPr lang="en-US" dirty="0" smtClean="0"/>
              <a:t>) or type=“lower-roman”</a:t>
            </a:r>
            <a:endParaRPr lang="en-US" dirty="0"/>
          </a:p>
          <a:p>
            <a:pPr lvl="1"/>
            <a:r>
              <a:rPr lang="en-US" dirty="0" smtClean="0"/>
              <a:t>type </a:t>
            </a:r>
            <a:r>
              <a:rPr lang="en-US" dirty="0"/>
              <a:t>= “I” (Uppercase Roman numbers</a:t>
            </a:r>
            <a:r>
              <a:rPr lang="en-US" dirty="0" smtClean="0"/>
              <a:t>) – or type=“upper-roman”</a:t>
            </a:r>
            <a:endParaRPr lang="en-US" dirty="0"/>
          </a:p>
          <a:p>
            <a:r>
              <a:rPr lang="en-US" dirty="0"/>
              <a:t>By default Arabic numbers are </a:t>
            </a:r>
            <a:r>
              <a:rPr lang="en-US" dirty="0" smtClean="0"/>
              <a:t>used.</a:t>
            </a:r>
            <a:endParaRPr lang="en-US" dirty="0"/>
          </a:p>
          <a:p>
            <a:r>
              <a:rPr lang="en-US" dirty="0" smtClean="0"/>
              <a:t>You can nest an ordered list inside another ordered list.</a:t>
            </a:r>
            <a:endParaRPr lang="en-US" dirty="0"/>
          </a:p>
        </p:txBody>
      </p:sp>
    </p:spTree>
    <p:extLst>
      <p:ext uri="{BB962C8B-B14F-4D97-AF65-F5344CB8AC3E}">
        <p14:creationId xmlns:p14="http://schemas.microsoft.com/office/powerpoint/2010/main" val="36820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The Birth of XHTML</a:t>
            </a:r>
            <a:endParaRPr lang="en-US" dirty="0">
              <a:latin typeface="Georgia" panose="02040502050405020303" pitchFamily="18" charset="0"/>
            </a:endParaRPr>
          </a:p>
        </p:txBody>
      </p:sp>
      <p:sp>
        <p:nvSpPr>
          <p:cNvPr id="3" name="Content Placeholder 2"/>
          <p:cNvSpPr>
            <a:spLocks noGrp="1"/>
          </p:cNvSpPr>
          <p:nvPr>
            <p:ph idx="1"/>
          </p:nvPr>
        </p:nvSpPr>
        <p:spPr/>
        <p:txBody>
          <a:bodyPr>
            <a:normAutofit/>
          </a:bodyPr>
          <a:lstStyle/>
          <a:p>
            <a:r>
              <a:rPr lang="en-US" dirty="0" smtClean="0">
                <a:latin typeface="Georgia" panose="02040502050405020303" pitchFamily="18" charset="0"/>
              </a:rPr>
              <a:t>The success of XML rather left HTML in the lurch because HTML documents are not valid XML documents that the new XML processor cannot read them.</a:t>
            </a:r>
          </a:p>
          <a:p>
            <a:r>
              <a:rPr lang="en-US" dirty="0" smtClean="0">
                <a:latin typeface="Georgia" panose="02040502050405020303" pitchFamily="18" charset="0"/>
              </a:rPr>
              <a:t>On the other hand HTML browsers cannot read XML documents.</a:t>
            </a:r>
            <a:endParaRPr lang="en-US" dirty="0">
              <a:latin typeface="Georgia" panose="02040502050405020303" pitchFamily="18" charset="0"/>
            </a:endParaRPr>
          </a:p>
          <a:p>
            <a:r>
              <a:rPr lang="en-US" dirty="0" smtClean="0">
                <a:latin typeface="Georgia" panose="02040502050405020303" pitchFamily="18" charset="0"/>
              </a:rPr>
              <a:t>An XHTML is an XML-based language that reproduces the functionality and structural rules of HTML, </a:t>
            </a:r>
            <a:r>
              <a:rPr lang="en-US" b="1" dirty="0" smtClean="0">
                <a:latin typeface="Georgia" panose="02040502050405020303" pitchFamily="18" charset="0"/>
              </a:rPr>
              <a:t>but subject to the rules of XML, and uses the same mark-up elements names.</a:t>
            </a:r>
            <a:r>
              <a:rPr lang="en-US" dirty="0" smtClean="0">
                <a:latin typeface="Georgia" panose="02040502050405020303" pitchFamily="18" charset="0"/>
              </a:rPr>
              <a:t> The main differences are:</a:t>
            </a:r>
          </a:p>
          <a:p>
            <a:pPr lvl="1"/>
            <a:r>
              <a:rPr lang="en-US" dirty="0" smtClean="0">
                <a:latin typeface="Georgia" panose="02040502050405020303" pitchFamily="18" charset="0"/>
              </a:rPr>
              <a:t>All elements and attribute names must be in lowercase.</a:t>
            </a:r>
          </a:p>
          <a:p>
            <a:pPr lvl="1"/>
            <a:r>
              <a:rPr lang="en-US" dirty="0" smtClean="0">
                <a:latin typeface="Georgia" panose="02040502050405020303" pitchFamily="18" charset="0"/>
              </a:rPr>
              <a:t>All empty elements must be written using XML’s special empty-element tag</a:t>
            </a:r>
          </a:p>
          <a:p>
            <a:pPr lvl="1"/>
            <a:r>
              <a:rPr lang="en-US" dirty="0" smtClean="0">
                <a:latin typeface="Georgia" panose="02040502050405020303" pitchFamily="18" charset="0"/>
              </a:rPr>
              <a:t>All end tags must be present and there are no optional end tags</a:t>
            </a:r>
          </a:p>
          <a:p>
            <a:pPr lvl="1"/>
            <a:r>
              <a:rPr lang="en-US" dirty="0" smtClean="0">
                <a:latin typeface="Georgia" panose="02040502050405020303" pitchFamily="18" charset="0"/>
              </a:rPr>
              <a:t>The HTML elements must contain a single head element, followed by a single body element or single frameset element.</a:t>
            </a:r>
          </a:p>
          <a:p>
            <a:pPr lvl="1"/>
            <a:r>
              <a:rPr lang="en-US" dirty="0" smtClean="0">
                <a:latin typeface="Georgia" panose="02040502050405020303" pitchFamily="18" charset="0"/>
              </a:rPr>
              <a:t>Every head must contain a single title.</a:t>
            </a:r>
            <a:endParaRPr lang="en-US" dirty="0">
              <a:latin typeface="Georgia" panose="02040502050405020303" pitchFamily="18" charset="0"/>
            </a:endParaRPr>
          </a:p>
        </p:txBody>
      </p:sp>
    </p:spTree>
    <p:extLst>
      <p:ext uri="{BB962C8B-B14F-4D97-AF65-F5344CB8AC3E}">
        <p14:creationId xmlns:p14="http://schemas.microsoft.com/office/powerpoint/2010/main" val="130347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List…</a:t>
            </a:r>
            <a:endParaRPr lang="en-US" dirty="0"/>
          </a:p>
        </p:txBody>
      </p:sp>
      <p:sp>
        <p:nvSpPr>
          <p:cNvPr id="3" name="Content Placeholder 2"/>
          <p:cNvSpPr>
            <a:spLocks noGrp="1"/>
          </p:cNvSpPr>
          <p:nvPr>
            <p:ph idx="1"/>
          </p:nvPr>
        </p:nvSpPr>
        <p:spPr/>
        <p:txBody>
          <a:bodyPr/>
          <a:lstStyle/>
          <a:p>
            <a:r>
              <a:rPr lang="en-US" dirty="0" smtClean="0"/>
              <a:t>The start attribute for ordered list allows you in specifying from what number your list should start.</a:t>
            </a:r>
            <a:endParaRPr lang="en-US" dirty="0"/>
          </a:p>
        </p:txBody>
      </p:sp>
    </p:spTree>
    <p:extLst>
      <p:ext uri="{BB962C8B-B14F-4D97-AF65-F5344CB8AC3E}">
        <p14:creationId xmlns:p14="http://schemas.microsoft.com/office/powerpoint/2010/main" val="42631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List</a:t>
            </a:r>
            <a:br>
              <a:rPr lang="en-US" dirty="0" smtClean="0"/>
            </a:br>
            <a:r>
              <a:rPr lang="en-US" dirty="0" smtClean="0"/>
              <a:t>&gt; Example</a:t>
            </a:r>
            <a:endParaRPr lang="en-US" dirty="0"/>
          </a:p>
        </p:txBody>
      </p:sp>
      <p:sp>
        <p:nvSpPr>
          <p:cNvPr id="6" name="Content Placeholder 5"/>
          <p:cNvSpPr>
            <a:spLocks noGrp="1"/>
          </p:cNvSpPr>
          <p:nvPr>
            <p:ph idx="1"/>
          </p:nvPr>
        </p:nvSpPr>
        <p:spPr/>
        <p:txBody>
          <a:bodyPr/>
          <a:lstStyle/>
          <a:p>
            <a:endParaRPr lang="en-US"/>
          </a:p>
        </p:txBody>
      </p:sp>
      <p:pic>
        <p:nvPicPr>
          <p:cNvPr id="7" name="Picture 6"/>
          <p:cNvPicPr>
            <a:picLocks noChangeAspect="1"/>
          </p:cNvPicPr>
          <p:nvPr/>
        </p:nvPicPr>
        <p:blipFill>
          <a:blip r:embed="rId2"/>
          <a:stretch>
            <a:fillRect/>
          </a:stretch>
        </p:blipFill>
        <p:spPr>
          <a:xfrm>
            <a:off x="4465220" y="300574"/>
            <a:ext cx="2513096" cy="6484943"/>
          </a:xfrm>
          <a:prstGeom prst="rect">
            <a:avLst/>
          </a:prstGeom>
          <a:ln>
            <a:solidFill>
              <a:schemeClr val="accent2"/>
            </a:solidFill>
          </a:ln>
        </p:spPr>
      </p:pic>
      <p:pic>
        <p:nvPicPr>
          <p:cNvPr id="8" name="Picture 7"/>
          <p:cNvPicPr>
            <a:picLocks noChangeAspect="1"/>
          </p:cNvPicPr>
          <p:nvPr/>
        </p:nvPicPr>
        <p:blipFill>
          <a:blip r:embed="rId3"/>
          <a:stretch>
            <a:fillRect/>
          </a:stretch>
        </p:blipFill>
        <p:spPr>
          <a:xfrm>
            <a:off x="1062287" y="1948325"/>
            <a:ext cx="2803859" cy="4837192"/>
          </a:xfrm>
          <a:prstGeom prst="rect">
            <a:avLst/>
          </a:prstGeom>
          <a:ln>
            <a:solidFill>
              <a:schemeClr val="accent2"/>
            </a:solidFill>
          </a:ln>
        </p:spPr>
      </p:pic>
    </p:spTree>
    <p:extLst>
      <p:ext uri="{BB962C8B-B14F-4D97-AF65-F5344CB8AC3E}">
        <p14:creationId xmlns:p14="http://schemas.microsoft.com/office/powerpoint/2010/main" val="10364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Ordered List…</a:t>
            </a:r>
            <a:br>
              <a:rPr lang="en-US" dirty="0" smtClean="0"/>
            </a:br>
            <a:r>
              <a:rPr lang="en-US" dirty="0" smtClean="0"/>
              <a:t>&gt; Example</a:t>
            </a:r>
            <a:endParaRPr lang="en-US" dirty="0"/>
          </a:p>
        </p:txBody>
      </p:sp>
      <p:sp>
        <p:nvSpPr>
          <p:cNvPr id="3" name="Content Placeholder 2"/>
          <p:cNvSpPr>
            <a:spLocks noGrp="1"/>
          </p:cNvSpPr>
          <p:nvPr>
            <p:ph idx="1"/>
          </p:nvPr>
        </p:nvSpPr>
        <p:spPr>
          <a:xfrm>
            <a:off x="1104900" y="1598886"/>
            <a:ext cx="8596668" cy="4400632"/>
          </a:xfrm>
        </p:spPr>
        <p:txBody>
          <a:bodyPr>
            <a:normAutofit/>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776343" y="2160588"/>
            <a:ext cx="3635236" cy="4464325"/>
          </a:xfrm>
          <a:prstGeom prst="rect">
            <a:avLst/>
          </a:prstGeom>
          <a:ln>
            <a:solidFill>
              <a:schemeClr val="accent2"/>
            </a:solidFill>
          </a:ln>
        </p:spPr>
      </p:pic>
      <p:pic>
        <p:nvPicPr>
          <p:cNvPr id="6" name="Picture 5"/>
          <p:cNvPicPr>
            <a:picLocks noChangeAspect="1"/>
          </p:cNvPicPr>
          <p:nvPr/>
        </p:nvPicPr>
        <p:blipFill>
          <a:blip r:embed="rId3"/>
          <a:stretch>
            <a:fillRect/>
          </a:stretch>
        </p:blipFill>
        <p:spPr>
          <a:xfrm>
            <a:off x="5620252" y="2835191"/>
            <a:ext cx="1903496" cy="2682199"/>
          </a:xfrm>
          <a:prstGeom prst="rect">
            <a:avLst/>
          </a:prstGeom>
          <a:ln>
            <a:solidFill>
              <a:schemeClr val="accent2"/>
            </a:solidFill>
          </a:ln>
        </p:spPr>
      </p:pic>
    </p:spTree>
    <p:extLst>
      <p:ext uri="{BB962C8B-B14F-4D97-AF65-F5344CB8AC3E}">
        <p14:creationId xmlns:p14="http://schemas.microsoft.com/office/powerpoint/2010/main" val="25192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List / Description List</a:t>
            </a:r>
            <a:endParaRPr lang="en-US" dirty="0"/>
          </a:p>
        </p:txBody>
      </p:sp>
      <p:sp>
        <p:nvSpPr>
          <p:cNvPr id="3" name="Content Placeholder 2"/>
          <p:cNvSpPr>
            <a:spLocks noGrp="1"/>
          </p:cNvSpPr>
          <p:nvPr>
            <p:ph idx="1"/>
          </p:nvPr>
        </p:nvSpPr>
        <p:spPr/>
        <p:txBody>
          <a:bodyPr/>
          <a:lstStyle/>
          <a:p>
            <a:r>
              <a:rPr lang="en-US" dirty="0"/>
              <a:t>A definition list is not a list of single items. It is a list of items (terms), with a description of each item (term).</a:t>
            </a:r>
          </a:p>
          <a:p>
            <a:r>
              <a:rPr lang="en-US" dirty="0"/>
              <a:t>A definition list starts with a &lt;dl&gt; tag (definition list).</a:t>
            </a:r>
          </a:p>
          <a:p>
            <a:r>
              <a:rPr lang="en-US" dirty="0"/>
              <a:t>Each term starts with a &lt;</a:t>
            </a:r>
            <a:r>
              <a:rPr lang="en-US" dirty="0" err="1"/>
              <a:t>dt</a:t>
            </a:r>
            <a:r>
              <a:rPr lang="en-US" dirty="0"/>
              <a:t>&gt; tag (definition term).</a:t>
            </a:r>
          </a:p>
          <a:p>
            <a:r>
              <a:rPr lang="en-US" dirty="0"/>
              <a:t>Each description starts with a &lt;</a:t>
            </a:r>
            <a:r>
              <a:rPr lang="en-US" dirty="0" err="1"/>
              <a:t>dd</a:t>
            </a:r>
            <a:r>
              <a:rPr lang="en-US" dirty="0"/>
              <a:t>&gt; tag (definition description).</a:t>
            </a:r>
          </a:p>
          <a:p>
            <a:r>
              <a:rPr lang="en-US" dirty="0"/>
              <a:t>Definition is </a:t>
            </a:r>
            <a:r>
              <a:rPr lang="en-US" dirty="0" smtClean="0"/>
              <a:t>indented.</a:t>
            </a:r>
            <a:endParaRPr lang="en-US" dirty="0"/>
          </a:p>
          <a:p>
            <a:r>
              <a:rPr lang="en-US" dirty="0"/>
              <a:t>Renders without </a:t>
            </a:r>
            <a:r>
              <a:rPr lang="en-US" dirty="0" smtClean="0"/>
              <a:t>bullets.</a:t>
            </a:r>
            <a:endParaRPr lang="en-US" dirty="0"/>
          </a:p>
        </p:txBody>
      </p:sp>
      <p:sp>
        <p:nvSpPr>
          <p:cNvPr id="4" name="Rectangle 4"/>
          <p:cNvSpPr>
            <a:spLocks noChangeArrowheads="1"/>
          </p:cNvSpPr>
          <p:nvPr/>
        </p:nvSpPr>
        <p:spPr bwMode="auto">
          <a:xfrm>
            <a:off x="8622465" y="3213936"/>
            <a:ext cx="2879725" cy="3419475"/>
          </a:xfrm>
          <a:prstGeom prst="rect">
            <a:avLst/>
          </a:prstGeom>
          <a:solidFill>
            <a:srgbClr val="99CCFF"/>
          </a:solidFill>
          <a:ln w="936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 name="Text Box 7"/>
          <p:cNvSpPr txBox="1">
            <a:spLocks noChangeArrowheads="1"/>
          </p:cNvSpPr>
          <p:nvPr/>
        </p:nvSpPr>
        <p:spPr bwMode="auto">
          <a:xfrm>
            <a:off x="8622465" y="3669549"/>
            <a:ext cx="2879725" cy="2244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5pPr>
            <a:lvl6pPr marL="25146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6pPr>
            <a:lvl7pPr marL="29718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7pPr>
            <a:lvl8pPr marL="34290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8pPr>
            <a:lvl9pPr marL="3886200" indent="-228600" defTabSz="449263" fontAlgn="base" hangingPunct="0">
              <a:lnSpc>
                <a:spcPct val="104000"/>
              </a:lnSpc>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panose="020B0604020202020204" pitchFamily="34" charset="0"/>
                <a:ea typeface="DejaVu Sans" charset="0"/>
                <a:cs typeface="DejaVu Sans" charset="0"/>
              </a:defRPr>
            </a:lvl9pPr>
          </a:lstStyle>
          <a:p>
            <a:r>
              <a:rPr lang="en-IN" altLang="en-US" sz="2400" b="1" dirty="0">
                <a:effectLst>
                  <a:outerShdw blurRad="38100" dist="38100" dir="2700000" algn="tl">
                    <a:srgbClr val="C0C0C0"/>
                  </a:outerShdw>
                </a:effectLst>
                <a:latin typeface="KacstBook" charset="0"/>
              </a:rPr>
              <a:t>Definition List :</a:t>
            </a:r>
          </a:p>
          <a:p>
            <a:endParaRPr lang="en-IN" altLang="en-US" sz="2400" b="1" dirty="0">
              <a:effectLst>
                <a:outerShdw blurRad="38100" dist="38100" dir="2700000" algn="tl">
                  <a:srgbClr val="C0C0C0"/>
                </a:outerShdw>
              </a:effectLst>
              <a:latin typeface="KacstBook" charset="0"/>
            </a:endParaRPr>
          </a:p>
          <a:p>
            <a:r>
              <a:rPr lang="en-IN" altLang="en-US" sz="2200" dirty="0">
                <a:latin typeface="KacstBook" charset="0"/>
              </a:rPr>
              <a:t>Success</a:t>
            </a:r>
          </a:p>
          <a:p>
            <a:r>
              <a:rPr lang="en-IN" altLang="en-US" sz="2200" dirty="0">
                <a:latin typeface="KacstBook" charset="0"/>
              </a:rPr>
              <a:t>                 Fail First,</a:t>
            </a:r>
          </a:p>
          <a:p>
            <a:r>
              <a:rPr lang="en-IN" altLang="en-US" sz="2200" dirty="0">
                <a:latin typeface="KacstBook" charset="0"/>
              </a:rPr>
              <a:t>Happy </a:t>
            </a:r>
          </a:p>
          <a:p>
            <a:r>
              <a:rPr lang="en-IN" altLang="en-US" sz="2200" dirty="0">
                <a:latin typeface="KacstBook" charset="0"/>
              </a:rPr>
              <a:t>             Smile Always</a:t>
            </a:r>
          </a:p>
        </p:txBody>
      </p:sp>
    </p:spTree>
    <p:extLst>
      <p:ext uri="{BB962C8B-B14F-4D97-AF65-F5344CB8AC3E}">
        <p14:creationId xmlns:p14="http://schemas.microsoft.com/office/powerpoint/2010/main" val="108818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List</a:t>
            </a:r>
            <a:br>
              <a:rPr lang="en-US" dirty="0" smtClean="0"/>
            </a:br>
            <a:r>
              <a:rPr lang="en-US" dirty="0" smtClean="0"/>
              <a:t>&gt; Example</a:t>
            </a:r>
            <a:endParaRPr lang="en-US" dirty="0"/>
          </a:p>
        </p:txBody>
      </p:sp>
      <p:pic>
        <p:nvPicPr>
          <p:cNvPr id="5" name="Content Placeholder 4"/>
          <p:cNvPicPr>
            <a:picLocks noGrp="1" noChangeAspect="1"/>
          </p:cNvPicPr>
          <p:nvPr>
            <p:ph idx="1"/>
          </p:nvPr>
        </p:nvPicPr>
        <p:blipFill>
          <a:blip r:embed="rId2"/>
          <a:stretch>
            <a:fillRect/>
          </a:stretch>
        </p:blipFill>
        <p:spPr>
          <a:xfrm>
            <a:off x="1104900" y="1403396"/>
            <a:ext cx="4491580" cy="3720173"/>
          </a:xfrm>
          <a:prstGeom prst="rect">
            <a:avLst/>
          </a:prstGeom>
          <a:ln>
            <a:solidFill>
              <a:schemeClr val="accent2"/>
            </a:solidFill>
          </a:ln>
        </p:spPr>
      </p:pic>
      <p:pic>
        <p:nvPicPr>
          <p:cNvPr id="6" name="Picture 5"/>
          <p:cNvPicPr>
            <a:picLocks noChangeAspect="1"/>
          </p:cNvPicPr>
          <p:nvPr/>
        </p:nvPicPr>
        <p:blipFill>
          <a:blip r:embed="rId3"/>
          <a:stretch>
            <a:fillRect/>
          </a:stretch>
        </p:blipFill>
        <p:spPr>
          <a:xfrm>
            <a:off x="6095241" y="1403396"/>
            <a:ext cx="3282615" cy="2422252"/>
          </a:xfrm>
          <a:prstGeom prst="rect">
            <a:avLst/>
          </a:prstGeom>
          <a:ln>
            <a:solidFill>
              <a:schemeClr val="accent2"/>
            </a:solidFill>
          </a:ln>
        </p:spPr>
      </p:pic>
    </p:spTree>
    <p:extLst>
      <p:ext uri="{BB962C8B-B14F-4D97-AF65-F5344CB8AC3E}">
        <p14:creationId xmlns:p14="http://schemas.microsoft.com/office/powerpoint/2010/main" val="294209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Suggesting word-break opportunities</a:t>
            </a:r>
            <a:endParaRPr lang="en-US" dirty="0"/>
          </a:p>
        </p:txBody>
      </p:sp>
      <p:sp>
        <p:nvSpPr>
          <p:cNvPr id="3" name="Content Placeholder 2"/>
          <p:cNvSpPr>
            <a:spLocks noGrp="1"/>
          </p:cNvSpPr>
          <p:nvPr>
            <p:ph idx="1"/>
          </p:nvPr>
        </p:nvSpPr>
        <p:spPr/>
        <p:txBody>
          <a:bodyPr/>
          <a:lstStyle/>
          <a:p>
            <a:r>
              <a:rPr lang="en-US" dirty="0" smtClean="0"/>
              <a:t>HTML provides two techniques for breaking words.</a:t>
            </a:r>
          </a:p>
          <a:p>
            <a:pPr lvl="1"/>
            <a:r>
              <a:rPr lang="en-US" dirty="0" smtClean="0"/>
              <a:t>The soft hyphen (&amp;shy;)</a:t>
            </a:r>
          </a:p>
          <a:p>
            <a:pPr lvl="1"/>
            <a:r>
              <a:rPr lang="en-US" dirty="0" smtClean="0"/>
              <a:t>The &lt;</a:t>
            </a:r>
            <a:r>
              <a:rPr lang="en-US" dirty="0" err="1" smtClean="0"/>
              <a:t>wbr</a:t>
            </a:r>
            <a:r>
              <a:rPr lang="en-US" dirty="0" smtClean="0"/>
              <a:t>&gt; tag</a:t>
            </a:r>
            <a:endParaRPr lang="en-US" dirty="0"/>
          </a:p>
        </p:txBody>
      </p:sp>
      <p:pic>
        <p:nvPicPr>
          <p:cNvPr id="4" name="Picture 3"/>
          <p:cNvPicPr>
            <a:picLocks noChangeAspect="1"/>
          </p:cNvPicPr>
          <p:nvPr/>
        </p:nvPicPr>
        <p:blipFill>
          <a:blip r:embed="rId2"/>
          <a:stretch>
            <a:fillRect/>
          </a:stretch>
        </p:blipFill>
        <p:spPr>
          <a:xfrm>
            <a:off x="1489678" y="3448214"/>
            <a:ext cx="7784324" cy="1305521"/>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905125" y="4959398"/>
            <a:ext cx="10051633" cy="622308"/>
          </a:xfrm>
          <a:prstGeom prst="rect">
            <a:avLst/>
          </a:prstGeom>
          <a:ln>
            <a:solidFill>
              <a:schemeClr val="accent2"/>
            </a:solidFill>
          </a:ln>
        </p:spPr>
      </p:pic>
      <p:pic>
        <p:nvPicPr>
          <p:cNvPr id="6" name="Picture 5"/>
          <p:cNvPicPr>
            <a:picLocks noChangeAspect="1"/>
          </p:cNvPicPr>
          <p:nvPr/>
        </p:nvPicPr>
        <p:blipFill>
          <a:blip r:embed="rId4"/>
          <a:stretch>
            <a:fillRect/>
          </a:stretch>
        </p:blipFill>
        <p:spPr>
          <a:xfrm>
            <a:off x="1161798" y="5723883"/>
            <a:ext cx="9522243" cy="589281"/>
          </a:xfrm>
          <a:prstGeom prst="rect">
            <a:avLst/>
          </a:prstGeom>
          <a:ln>
            <a:solidFill>
              <a:schemeClr val="accent2"/>
            </a:solidFill>
          </a:ln>
        </p:spPr>
      </p:pic>
    </p:spTree>
    <p:extLst>
      <p:ext uri="{BB962C8B-B14F-4D97-AF65-F5344CB8AC3E}">
        <p14:creationId xmlns:p14="http://schemas.microsoft.com/office/powerpoint/2010/main" val="130713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Suggesting word-break opportunities</a:t>
            </a:r>
          </a:p>
        </p:txBody>
      </p:sp>
      <p:sp>
        <p:nvSpPr>
          <p:cNvPr id="3" name="Content Placeholder 2"/>
          <p:cNvSpPr>
            <a:spLocks noGrp="1"/>
          </p:cNvSpPr>
          <p:nvPr>
            <p:ph idx="1"/>
          </p:nvPr>
        </p:nvSpPr>
        <p:spPr>
          <a:xfrm>
            <a:off x="677334" y="2160589"/>
            <a:ext cx="8596668" cy="4063748"/>
          </a:xfrm>
        </p:spPr>
        <p:txBody>
          <a:bodyPr>
            <a:normAutofit fontScale="92500" lnSpcReduction="20000"/>
          </a:bodyPr>
          <a:lstStyle/>
          <a:p>
            <a:r>
              <a:rPr lang="en-US" dirty="0" smtClean="0"/>
              <a:t>Soft hyphen (named entity: &amp;shy;)</a:t>
            </a:r>
          </a:p>
          <a:p>
            <a:endParaRPr lang="en-US" dirty="0"/>
          </a:p>
          <a:p>
            <a:endParaRPr lang="en-US" dirty="0" smtClean="0"/>
          </a:p>
          <a:p>
            <a:endParaRPr lang="en-US" dirty="0"/>
          </a:p>
          <a:p>
            <a:endParaRPr lang="en-US" dirty="0" smtClean="0"/>
          </a:p>
          <a:p>
            <a:endParaRPr lang="en-US" dirty="0"/>
          </a:p>
          <a:p>
            <a:endParaRPr lang="en-US" dirty="0" smtClean="0"/>
          </a:p>
          <a:p>
            <a:r>
              <a:rPr lang="en-US" dirty="0" smtClean="0"/>
              <a:t>Alternatively one can use &lt;</a:t>
            </a:r>
            <a:r>
              <a:rPr lang="en-US" dirty="0" err="1" smtClean="0"/>
              <a:t>wbr</a:t>
            </a:r>
            <a:r>
              <a:rPr lang="en-US" dirty="0" smtClean="0"/>
              <a:t>/&gt; </a:t>
            </a:r>
            <a:r>
              <a:rPr lang="en-US" dirty="0" err="1" smtClean="0"/>
              <a:t>inplace</a:t>
            </a:r>
            <a:r>
              <a:rPr lang="en-US" dirty="0" smtClean="0"/>
              <a:t> of the soft hyphen (&amp;shy;).</a:t>
            </a:r>
          </a:p>
          <a:p>
            <a:pPr lvl="1"/>
            <a:r>
              <a:rPr lang="en-US" dirty="0" smtClean="0"/>
              <a:t>&lt;</a:t>
            </a:r>
            <a:r>
              <a:rPr lang="en-US" dirty="0" err="1" smtClean="0"/>
              <a:t>wbr</a:t>
            </a:r>
            <a:r>
              <a:rPr lang="en-US" dirty="0" smtClean="0"/>
              <a:t> /&gt; does the same wrapping, but it does it without a hyphen.</a:t>
            </a:r>
          </a:p>
          <a:p>
            <a:r>
              <a:rPr lang="en-US" dirty="0" smtClean="0"/>
              <a:t>Either of these tags, disrupt text to speech applications.</a:t>
            </a:r>
            <a:endParaRPr lang="en-US" dirty="0"/>
          </a:p>
        </p:txBody>
      </p:sp>
      <p:pic>
        <p:nvPicPr>
          <p:cNvPr id="4" name="Picture 3"/>
          <p:cNvPicPr>
            <a:picLocks noChangeAspect="1"/>
          </p:cNvPicPr>
          <p:nvPr/>
        </p:nvPicPr>
        <p:blipFill>
          <a:blip r:embed="rId2"/>
          <a:stretch>
            <a:fillRect/>
          </a:stretch>
        </p:blipFill>
        <p:spPr>
          <a:xfrm>
            <a:off x="998980" y="2633662"/>
            <a:ext cx="10381660" cy="1280612"/>
          </a:xfrm>
          <a:prstGeom prst="rect">
            <a:avLst/>
          </a:prstGeom>
          <a:ln>
            <a:solidFill>
              <a:schemeClr val="accent2"/>
            </a:solidFill>
          </a:ln>
        </p:spPr>
      </p:pic>
      <p:pic>
        <p:nvPicPr>
          <p:cNvPr id="5" name="Picture 4"/>
          <p:cNvPicPr>
            <a:picLocks noChangeAspect="1"/>
          </p:cNvPicPr>
          <p:nvPr/>
        </p:nvPicPr>
        <p:blipFill>
          <a:blip r:embed="rId3"/>
          <a:stretch>
            <a:fillRect/>
          </a:stretch>
        </p:blipFill>
        <p:spPr>
          <a:xfrm>
            <a:off x="998980" y="4144463"/>
            <a:ext cx="10138236" cy="728496"/>
          </a:xfrm>
          <a:prstGeom prst="rect">
            <a:avLst/>
          </a:prstGeom>
          <a:ln>
            <a:solidFill>
              <a:schemeClr val="accent2"/>
            </a:solidFill>
          </a:ln>
        </p:spPr>
      </p:pic>
    </p:spTree>
    <p:extLst>
      <p:ext uri="{BB962C8B-B14F-4D97-AF65-F5344CB8AC3E}">
        <p14:creationId xmlns:p14="http://schemas.microsoft.com/office/powerpoint/2010/main" val="324245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Quiz5.html</a:t>
            </a:r>
            <a:endParaRPr lang="en-US" dirty="0"/>
          </a:p>
        </p:txBody>
      </p:sp>
      <p:pic>
        <p:nvPicPr>
          <p:cNvPr id="4" name="Content Placeholder 3"/>
          <p:cNvPicPr>
            <a:picLocks noGrp="1" noChangeAspect="1"/>
          </p:cNvPicPr>
          <p:nvPr>
            <p:ph idx="1"/>
          </p:nvPr>
        </p:nvPicPr>
        <p:blipFill>
          <a:blip r:embed="rId2"/>
          <a:stretch>
            <a:fillRect/>
          </a:stretch>
        </p:blipFill>
        <p:spPr>
          <a:xfrm>
            <a:off x="1104900" y="1554480"/>
            <a:ext cx="9982200" cy="5133703"/>
          </a:xfrm>
          <a:prstGeom prst="rect">
            <a:avLst/>
          </a:prstGeom>
        </p:spPr>
      </p:pic>
    </p:spTree>
    <p:extLst>
      <p:ext uri="{BB962C8B-B14F-4D97-AF65-F5344CB8AC3E}">
        <p14:creationId xmlns:p14="http://schemas.microsoft.com/office/powerpoint/2010/main" val="231176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endParaRPr lang="en-US" dirty="0"/>
          </a:p>
        </p:txBody>
      </p:sp>
      <p:sp>
        <p:nvSpPr>
          <p:cNvPr id="3" name="Content Placeholder 2"/>
          <p:cNvSpPr>
            <a:spLocks noGrp="1"/>
          </p:cNvSpPr>
          <p:nvPr>
            <p:ph idx="1"/>
          </p:nvPr>
        </p:nvSpPr>
        <p:spPr/>
        <p:txBody>
          <a:bodyPr/>
          <a:lstStyle/>
          <a:p>
            <a:r>
              <a:rPr lang="en-US" dirty="0" smtClean="0"/>
              <a:t>Images are a major part of most website design.</a:t>
            </a:r>
          </a:p>
          <a:p>
            <a:r>
              <a:rPr lang="en-US" dirty="0" smtClean="0"/>
              <a:t>While the web is not exclusively a visual medium it is primarily so and images are a valuable parts of that equation.</a:t>
            </a:r>
          </a:p>
          <a:p>
            <a:r>
              <a:rPr lang="en-US" dirty="0" smtClean="0"/>
              <a:t>HTML Image is an </a:t>
            </a:r>
            <a:r>
              <a:rPr lang="en-US" b="1" dirty="0" smtClean="0"/>
              <a:t>inline tag</a:t>
            </a:r>
            <a:r>
              <a:rPr lang="en-US" dirty="0" smtClean="0"/>
              <a:t>.</a:t>
            </a:r>
          </a:p>
          <a:p>
            <a:r>
              <a:rPr lang="en-US" dirty="0" smtClean="0"/>
              <a:t>HTML images are defined with the &lt;</a:t>
            </a:r>
            <a:r>
              <a:rPr lang="en-US" dirty="0" err="1" smtClean="0"/>
              <a:t>img</a:t>
            </a:r>
            <a:r>
              <a:rPr lang="en-US" dirty="0" smtClean="0"/>
              <a:t>&gt; tag.</a:t>
            </a:r>
          </a:p>
          <a:p>
            <a:r>
              <a:rPr lang="en-US" dirty="0" smtClean="0"/>
              <a:t>To display an image on a page, you need to use the </a:t>
            </a:r>
            <a:r>
              <a:rPr lang="en-US" b="1" dirty="0" err="1" smtClean="0"/>
              <a:t>src</a:t>
            </a:r>
            <a:r>
              <a:rPr lang="en-US" dirty="0" smtClean="0"/>
              <a:t> attribute.</a:t>
            </a:r>
          </a:p>
          <a:p>
            <a:r>
              <a:rPr lang="en-US" dirty="0" err="1" smtClean="0"/>
              <a:t>Src</a:t>
            </a:r>
            <a:r>
              <a:rPr lang="en-US" dirty="0" smtClean="0"/>
              <a:t> stands for “source”. The value of the </a:t>
            </a:r>
            <a:r>
              <a:rPr lang="en-US" dirty="0" err="1" smtClean="0"/>
              <a:t>src</a:t>
            </a:r>
            <a:r>
              <a:rPr lang="en-US" dirty="0" smtClean="0"/>
              <a:t> attribute is the URL of the image you want to display on your page.</a:t>
            </a:r>
          </a:p>
          <a:p>
            <a:pPr marL="0" indent="0">
              <a:buNone/>
            </a:pPr>
            <a:endParaRPr lang="en-US" dirty="0"/>
          </a:p>
          <a:p>
            <a:endParaRPr lang="en-US" dirty="0"/>
          </a:p>
        </p:txBody>
      </p:sp>
    </p:spTree>
    <p:extLst>
      <p:ext uri="{BB962C8B-B14F-4D97-AF65-F5344CB8AC3E}">
        <p14:creationId xmlns:p14="http://schemas.microsoft.com/office/powerpoint/2010/main" val="46268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endParaRPr lang="en-US" dirty="0"/>
          </a:p>
        </p:txBody>
      </p:sp>
      <p:sp>
        <p:nvSpPr>
          <p:cNvPr id="3" name="Content Placeholder 2"/>
          <p:cNvSpPr>
            <a:spLocks noGrp="1"/>
          </p:cNvSpPr>
          <p:nvPr>
            <p:ph idx="1"/>
          </p:nvPr>
        </p:nvSpPr>
        <p:spPr/>
        <p:txBody>
          <a:bodyPr/>
          <a:lstStyle/>
          <a:p>
            <a:r>
              <a:rPr lang="en-US" dirty="0" smtClean="0"/>
              <a:t>Common image formats:</a:t>
            </a:r>
          </a:p>
          <a:p>
            <a:pPr lvl="1"/>
            <a:r>
              <a:rPr lang="en-US" dirty="0" smtClean="0"/>
              <a:t>JPEG which is used for photographs</a:t>
            </a:r>
          </a:p>
          <a:p>
            <a:pPr lvl="1"/>
            <a:r>
              <a:rPr lang="en-US" dirty="0" smtClean="0"/>
              <a:t>GIF which is used for solid color images such as icons and logos</a:t>
            </a:r>
          </a:p>
          <a:p>
            <a:pPr lvl="1"/>
            <a:r>
              <a:rPr lang="en-US" dirty="0" smtClean="0"/>
              <a:t>PNG which provides versatility but may not be supported by older browsers.</a:t>
            </a:r>
          </a:p>
          <a:p>
            <a:r>
              <a:rPr lang="en-US" dirty="0"/>
              <a:t>It is an empty tag.</a:t>
            </a:r>
          </a:p>
          <a:p>
            <a:pPr marL="0" indent="0">
              <a:buNone/>
            </a:pPr>
            <a:r>
              <a:rPr lang="en-US" dirty="0"/>
              <a:t>	&lt;</a:t>
            </a:r>
            <a:r>
              <a:rPr lang="en-US" dirty="0" err="1"/>
              <a:t>img</a:t>
            </a:r>
            <a:r>
              <a:rPr lang="en-US" dirty="0"/>
              <a:t> </a:t>
            </a:r>
            <a:r>
              <a:rPr lang="en-US" dirty="0" err="1"/>
              <a:t>src</a:t>
            </a:r>
            <a:r>
              <a:rPr lang="en-US" dirty="0"/>
              <a:t>=“</a:t>
            </a:r>
            <a:r>
              <a:rPr lang="en-US" dirty="0" err="1"/>
              <a:t>url</a:t>
            </a:r>
            <a:r>
              <a:rPr lang="en-US" dirty="0"/>
              <a:t>” /&gt;</a:t>
            </a:r>
          </a:p>
          <a:p>
            <a:r>
              <a:rPr lang="en-US" dirty="0"/>
              <a:t>Example:</a:t>
            </a:r>
          </a:p>
          <a:p>
            <a:pPr marL="0" lvl="1" indent="0">
              <a:buNone/>
            </a:pPr>
            <a:r>
              <a:rPr lang="en-US" dirty="0"/>
              <a:t>	&lt;</a:t>
            </a:r>
            <a:r>
              <a:rPr lang="en-US" dirty="0" err="1"/>
              <a:t>img</a:t>
            </a:r>
            <a:r>
              <a:rPr lang="en-US" dirty="0"/>
              <a:t> </a:t>
            </a:r>
            <a:r>
              <a:rPr lang="en-US" dirty="0" err="1"/>
              <a:t>src</a:t>
            </a:r>
            <a:r>
              <a:rPr lang="en-US" dirty="0"/>
              <a:t>=“w3schools.jpg” /&gt;</a:t>
            </a:r>
          </a:p>
          <a:p>
            <a:pPr marL="457200" lvl="1" indent="0">
              <a:buNone/>
            </a:pPr>
            <a:r>
              <a:rPr lang="en-US" dirty="0"/>
              <a:t>&lt;</a:t>
            </a:r>
            <a:r>
              <a:rPr lang="en-US" dirty="0" err="1"/>
              <a:t>img</a:t>
            </a:r>
            <a:r>
              <a:rPr lang="en-US" dirty="0"/>
              <a:t> </a:t>
            </a:r>
            <a:r>
              <a:rPr lang="en-US" dirty="0" err="1"/>
              <a:t>src</a:t>
            </a:r>
            <a:r>
              <a:rPr lang="en-US" dirty="0"/>
              <a:t>=“w3schools.jpg” width=“104” height=“142” /&gt;</a:t>
            </a:r>
          </a:p>
          <a:p>
            <a:endParaRPr lang="en-US" dirty="0"/>
          </a:p>
        </p:txBody>
      </p:sp>
    </p:spTree>
    <p:extLst>
      <p:ext uri="{BB962C8B-B14F-4D97-AF65-F5344CB8AC3E}">
        <p14:creationId xmlns:p14="http://schemas.microsoft.com/office/powerpoint/2010/main" val="340164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XHTML Structure</a:t>
            </a:r>
            <a:endParaRPr lang="en-US" dirty="0">
              <a:latin typeface="Georgia" panose="02040502050405020303" pitchFamily="18" charset="0"/>
            </a:endParaRPr>
          </a:p>
        </p:txBody>
      </p:sp>
      <p:sp>
        <p:nvSpPr>
          <p:cNvPr id="3" name="Content Placeholder 2"/>
          <p:cNvSpPr>
            <a:spLocks noGrp="1"/>
          </p:cNvSpPr>
          <p:nvPr>
            <p:ph idx="1"/>
          </p:nvPr>
        </p:nvSpPr>
        <p:spPr/>
        <p:txBody>
          <a:bodyPr/>
          <a:lstStyle/>
          <a:p>
            <a:endParaRPr lang="en-US" dirty="0" smtClean="0">
              <a:latin typeface="Georgia" panose="02040502050405020303" pitchFamily="18" charset="0"/>
            </a:endParaRPr>
          </a:p>
        </p:txBody>
      </p:sp>
      <p:pic>
        <p:nvPicPr>
          <p:cNvPr id="5" name="Picture 4"/>
          <p:cNvPicPr>
            <a:picLocks noChangeAspect="1"/>
          </p:cNvPicPr>
          <p:nvPr/>
        </p:nvPicPr>
        <p:blipFill>
          <a:blip r:embed="rId2"/>
          <a:stretch>
            <a:fillRect/>
          </a:stretch>
        </p:blipFill>
        <p:spPr>
          <a:xfrm>
            <a:off x="1443790" y="1919287"/>
            <a:ext cx="7371598" cy="3019425"/>
          </a:xfrm>
          <a:prstGeom prst="rect">
            <a:avLst/>
          </a:prstGeom>
        </p:spPr>
      </p:pic>
    </p:spTree>
    <p:extLst>
      <p:ext uri="{BB962C8B-B14F-4D97-AF65-F5344CB8AC3E}">
        <p14:creationId xmlns:p14="http://schemas.microsoft.com/office/powerpoint/2010/main" val="292415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br>
              <a:rPr lang="en-US" dirty="0" smtClean="0"/>
            </a:br>
            <a:r>
              <a:rPr lang="en-US" dirty="0" smtClean="0"/>
              <a:t>&gt; Image Attributes</a:t>
            </a:r>
            <a:endParaRPr lang="en-US" dirty="0"/>
          </a:p>
        </p:txBody>
      </p:sp>
      <p:sp>
        <p:nvSpPr>
          <p:cNvPr id="3" name="Content Placeholder 2"/>
          <p:cNvSpPr>
            <a:spLocks noGrp="1"/>
          </p:cNvSpPr>
          <p:nvPr>
            <p:ph idx="1"/>
          </p:nvPr>
        </p:nvSpPr>
        <p:spPr>
          <a:xfrm>
            <a:off x="1104900" y="1442132"/>
            <a:ext cx="8755424" cy="4304379"/>
          </a:xfrm>
        </p:spPr>
        <p:txBody>
          <a:bodyPr>
            <a:normAutofit fontScale="85000" lnSpcReduction="20000"/>
          </a:bodyPr>
          <a:lstStyle/>
          <a:p>
            <a:r>
              <a:rPr lang="en-US" b="1" dirty="0" err="1" smtClean="0"/>
              <a:t>src</a:t>
            </a:r>
            <a:r>
              <a:rPr lang="en-US" dirty="0"/>
              <a:t>				Defines an image on a page, </a:t>
            </a:r>
            <a:r>
              <a:rPr lang="en-US" dirty="0" err="1"/>
              <a:t>src</a:t>
            </a:r>
            <a:r>
              <a:rPr lang="en-US" dirty="0"/>
              <a:t> stands for </a:t>
            </a:r>
            <a:r>
              <a:rPr lang="en-US" dirty="0" smtClean="0"/>
              <a:t>source (can be 					relative or absolute)</a:t>
            </a:r>
            <a:endParaRPr lang="en-US" dirty="0"/>
          </a:p>
          <a:p>
            <a:r>
              <a:rPr lang="en-US" b="1" dirty="0" smtClean="0"/>
              <a:t>alt</a:t>
            </a:r>
            <a:r>
              <a:rPr lang="en-US" dirty="0"/>
              <a:t>				Define “alternate text” for an </a:t>
            </a:r>
            <a:r>
              <a:rPr lang="en-US" dirty="0" smtClean="0"/>
              <a:t>image</a:t>
            </a:r>
          </a:p>
          <a:p>
            <a:pPr marL="0" indent="0">
              <a:buNone/>
            </a:pPr>
            <a:r>
              <a:rPr lang="en-US" dirty="0"/>
              <a:t>	</a:t>
            </a:r>
            <a:r>
              <a:rPr lang="en-US" dirty="0" smtClean="0"/>
              <a:t>				Required in the specification</a:t>
            </a:r>
          </a:p>
          <a:p>
            <a:pPr marL="0" indent="0">
              <a:buNone/>
            </a:pPr>
            <a:r>
              <a:rPr lang="en-US" dirty="0"/>
              <a:t>	</a:t>
            </a:r>
            <a:r>
              <a:rPr lang="en-US" dirty="0" smtClean="0"/>
              <a:t>				Provides text that will be displayed on the event the 							browser can’t display the image, or if the browser is able to 					load the image but it takes a while to get around to it.</a:t>
            </a:r>
          </a:p>
          <a:p>
            <a:pPr marL="0" indent="0">
              <a:buNone/>
            </a:pPr>
            <a:r>
              <a:rPr lang="en-US" dirty="0"/>
              <a:t>	</a:t>
            </a:r>
            <a:r>
              <a:rPr lang="en-US" dirty="0" smtClean="0"/>
              <a:t>				For non visual browsers.</a:t>
            </a:r>
            <a:endParaRPr lang="en-US" dirty="0"/>
          </a:p>
          <a:p>
            <a:r>
              <a:rPr lang="en-US" b="1" dirty="0" smtClean="0"/>
              <a:t>title</a:t>
            </a:r>
            <a:r>
              <a:rPr lang="en-US" dirty="0" smtClean="0"/>
              <a:t>				Defines the text displayed when you hover the mouse over 					the image, a tooltip</a:t>
            </a:r>
          </a:p>
          <a:p>
            <a:r>
              <a:rPr lang="en-US" b="1" dirty="0" smtClean="0"/>
              <a:t>width</a:t>
            </a:r>
            <a:r>
              <a:rPr lang="en-US" dirty="0"/>
              <a:t>			</a:t>
            </a:r>
            <a:r>
              <a:rPr lang="en-US" dirty="0" smtClean="0"/>
              <a:t>Defines </a:t>
            </a:r>
            <a:r>
              <a:rPr lang="en-US" dirty="0"/>
              <a:t>the width of the </a:t>
            </a:r>
            <a:r>
              <a:rPr lang="en-US" dirty="0" smtClean="0"/>
              <a:t>image (</a:t>
            </a:r>
            <a:r>
              <a:rPr lang="en-US" dirty="0"/>
              <a:t>n</a:t>
            </a:r>
            <a:r>
              <a:rPr lang="en-US" dirty="0" smtClean="0"/>
              <a:t>ot required but important)</a:t>
            </a:r>
            <a:endParaRPr lang="en-US" dirty="0"/>
          </a:p>
          <a:p>
            <a:r>
              <a:rPr lang="en-US" b="1" dirty="0" smtClean="0"/>
              <a:t>height</a:t>
            </a:r>
            <a:r>
              <a:rPr lang="en-US" dirty="0"/>
              <a:t>			Defines the height of the </a:t>
            </a:r>
            <a:r>
              <a:rPr lang="en-US" dirty="0" smtClean="0"/>
              <a:t>image</a:t>
            </a:r>
            <a:r>
              <a:rPr lang="en-US" dirty="0"/>
              <a:t> </a:t>
            </a:r>
            <a:r>
              <a:rPr lang="en-US" dirty="0" smtClean="0"/>
              <a:t>(not required</a:t>
            </a:r>
            <a:r>
              <a:rPr lang="en-US" dirty="0"/>
              <a:t> but important</a:t>
            </a:r>
            <a:r>
              <a:rPr lang="en-US" dirty="0" smtClean="0"/>
              <a:t>)</a:t>
            </a:r>
            <a:endParaRPr lang="en-US" dirty="0"/>
          </a:p>
        </p:txBody>
      </p:sp>
    </p:spTree>
    <p:extLst>
      <p:ext uri="{BB962C8B-B14F-4D97-AF65-F5344CB8AC3E}">
        <p14:creationId xmlns:p14="http://schemas.microsoft.com/office/powerpoint/2010/main" val="99603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br>
              <a:rPr lang="en-US" dirty="0" smtClean="0"/>
            </a:br>
            <a:r>
              <a:rPr lang="en-US" dirty="0" smtClean="0"/>
              <a:t>&gt; Image Attributes</a:t>
            </a:r>
            <a:endParaRPr lang="en-US" dirty="0"/>
          </a:p>
        </p:txBody>
      </p:sp>
      <p:sp>
        <p:nvSpPr>
          <p:cNvPr id="3" name="Content Placeholder 2"/>
          <p:cNvSpPr>
            <a:spLocks noGrp="1"/>
          </p:cNvSpPr>
          <p:nvPr>
            <p:ph idx="1"/>
          </p:nvPr>
        </p:nvSpPr>
        <p:spPr>
          <a:xfrm>
            <a:off x="677334" y="2160589"/>
            <a:ext cx="8771466" cy="3880773"/>
          </a:xfrm>
        </p:spPr>
        <p:txBody>
          <a:bodyPr>
            <a:normAutofit/>
          </a:bodyPr>
          <a:lstStyle/>
          <a:p>
            <a:r>
              <a:rPr lang="en-US" b="1" dirty="0" smtClean="0"/>
              <a:t>align</a:t>
            </a:r>
            <a:r>
              <a:rPr lang="en-US" dirty="0"/>
              <a:t>				Specifies the alignment of an image according to surrounding 	</a:t>
            </a:r>
            <a:r>
              <a:rPr lang="en-US" dirty="0" smtClean="0"/>
              <a:t>	</a:t>
            </a:r>
            <a:r>
              <a:rPr lang="en-US" dirty="0"/>
              <a:t>			</a:t>
            </a:r>
            <a:r>
              <a:rPr lang="en-US" dirty="0" smtClean="0"/>
              <a:t>element. Make an image float (possible values: left, right, 					middle, top, bottom) – bottom is the default. Obsolete in 					HTML 5</a:t>
            </a:r>
          </a:p>
          <a:p>
            <a:r>
              <a:rPr lang="en-US" b="1" dirty="0" smtClean="0"/>
              <a:t>background</a:t>
            </a:r>
            <a:r>
              <a:rPr lang="en-US" dirty="0" smtClean="0"/>
              <a:t>		Add a background image to an HTML page (not an image 						attribute)</a:t>
            </a:r>
          </a:p>
        </p:txBody>
      </p:sp>
    </p:spTree>
    <p:extLst>
      <p:ext uri="{BB962C8B-B14F-4D97-AF65-F5344CB8AC3E}">
        <p14:creationId xmlns:p14="http://schemas.microsoft.com/office/powerpoint/2010/main" val="117741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br>
              <a:rPr lang="en-US" dirty="0" smtClean="0"/>
            </a:br>
            <a:r>
              <a:rPr lang="en-US" dirty="0" smtClean="0"/>
              <a:t>&gt; Example (Floating/Aligning)</a:t>
            </a:r>
            <a:endParaRPr lang="en-US" dirty="0"/>
          </a:p>
        </p:txBody>
      </p:sp>
      <p:sp>
        <p:nvSpPr>
          <p:cNvPr id="3" name="Content Placeholder 2"/>
          <p:cNvSpPr>
            <a:spLocks noGrp="1"/>
          </p:cNvSpPr>
          <p:nvPr>
            <p:ph idx="1"/>
          </p:nvPr>
        </p:nvSpPr>
        <p:spPr/>
        <p:txBody>
          <a:bodyPr/>
          <a:lstStyle/>
          <a:p>
            <a:r>
              <a:rPr lang="en-US" b="1" dirty="0" smtClean="0"/>
              <a:t>Target</a:t>
            </a:r>
            <a:r>
              <a:rPr lang="en-US" dirty="0" smtClean="0"/>
              <a:t>: Display the picture on the left side and the text on the right side.</a:t>
            </a:r>
            <a:endParaRPr lang="en-US" dirty="0"/>
          </a:p>
        </p:txBody>
      </p:sp>
      <p:pic>
        <p:nvPicPr>
          <p:cNvPr id="7" name="Picture 6"/>
          <p:cNvPicPr>
            <a:picLocks noChangeAspect="1"/>
          </p:cNvPicPr>
          <p:nvPr/>
        </p:nvPicPr>
        <p:blipFill>
          <a:blip r:embed="rId2"/>
          <a:stretch>
            <a:fillRect/>
          </a:stretch>
        </p:blipFill>
        <p:spPr>
          <a:xfrm>
            <a:off x="677334" y="2501258"/>
            <a:ext cx="9126530" cy="1916067"/>
          </a:xfrm>
          <a:prstGeom prst="rect">
            <a:avLst/>
          </a:prstGeom>
          <a:ln>
            <a:solidFill>
              <a:schemeClr val="accent2"/>
            </a:solidFill>
          </a:ln>
        </p:spPr>
      </p:pic>
      <p:pic>
        <p:nvPicPr>
          <p:cNvPr id="8" name="Picture 7"/>
          <p:cNvPicPr>
            <a:picLocks noChangeAspect="1"/>
          </p:cNvPicPr>
          <p:nvPr/>
        </p:nvPicPr>
        <p:blipFill>
          <a:blip r:embed="rId3"/>
          <a:stretch>
            <a:fillRect/>
          </a:stretch>
        </p:blipFill>
        <p:spPr>
          <a:xfrm>
            <a:off x="8019297" y="3872770"/>
            <a:ext cx="4172703" cy="3000842"/>
          </a:xfrm>
          <a:prstGeom prst="rect">
            <a:avLst/>
          </a:prstGeom>
          <a:ln>
            <a:solidFill>
              <a:schemeClr val="accent2"/>
            </a:solidFill>
          </a:ln>
        </p:spPr>
      </p:pic>
    </p:spTree>
    <p:extLst>
      <p:ext uri="{BB962C8B-B14F-4D97-AF65-F5344CB8AC3E}">
        <p14:creationId xmlns:p14="http://schemas.microsoft.com/office/powerpoint/2010/main" val="30862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Images…</a:t>
            </a:r>
            <a:br>
              <a:rPr lang="en-US" dirty="0"/>
            </a:br>
            <a:r>
              <a:rPr lang="en-US" dirty="0"/>
              <a:t>&gt; </a:t>
            </a:r>
            <a:r>
              <a:rPr lang="en-US" dirty="0" smtClean="0"/>
              <a:t>Example </a:t>
            </a:r>
            <a:r>
              <a:rPr lang="en-US" dirty="0"/>
              <a:t>(Floating/Aligning)</a:t>
            </a:r>
          </a:p>
        </p:txBody>
      </p:sp>
      <p:sp>
        <p:nvSpPr>
          <p:cNvPr id="3" name="Content Placeholder 2"/>
          <p:cNvSpPr>
            <a:spLocks noGrp="1"/>
          </p:cNvSpPr>
          <p:nvPr>
            <p:ph idx="1"/>
          </p:nvPr>
        </p:nvSpPr>
        <p:spPr/>
        <p:txBody>
          <a:bodyPr/>
          <a:lstStyle/>
          <a:p>
            <a:r>
              <a:rPr lang="en-US" dirty="0" smtClean="0"/>
              <a:t>Use the float property in the CSS.</a:t>
            </a:r>
            <a:endParaRPr lang="en-US" dirty="0"/>
          </a:p>
        </p:txBody>
      </p:sp>
      <p:pic>
        <p:nvPicPr>
          <p:cNvPr id="4" name="Picture 3"/>
          <p:cNvPicPr>
            <a:picLocks noChangeAspect="1"/>
          </p:cNvPicPr>
          <p:nvPr/>
        </p:nvPicPr>
        <p:blipFill>
          <a:blip r:embed="rId2"/>
          <a:stretch>
            <a:fillRect/>
          </a:stretch>
        </p:blipFill>
        <p:spPr>
          <a:xfrm>
            <a:off x="984584" y="2723899"/>
            <a:ext cx="8289417" cy="2084264"/>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6943223" y="4384012"/>
            <a:ext cx="4951817" cy="2220660"/>
          </a:xfrm>
          <a:prstGeom prst="rect">
            <a:avLst/>
          </a:prstGeom>
          <a:ln>
            <a:solidFill>
              <a:schemeClr val="accent1"/>
            </a:solidFill>
          </a:ln>
        </p:spPr>
      </p:pic>
    </p:spTree>
    <p:extLst>
      <p:ext uri="{BB962C8B-B14F-4D97-AF65-F5344CB8AC3E}">
        <p14:creationId xmlns:p14="http://schemas.microsoft.com/office/powerpoint/2010/main" val="110434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Images…</a:t>
            </a:r>
            <a:br>
              <a:rPr lang="en-US" dirty="0"/>
            </a:br>
            <a:r>
              <a:rPr lang="en-US" dirty="0"/>
              <a:t>&gt; Example (Floating/Aligning)</a:t>
            </a:r>
          </a:p>
        </p:txBody>
      </p:sp>
      <p:sp>
        <p:nvSpPr>
          <p:cNvPr id="3" name="Content Placeholder 2"/>
          <p:cNvSpPr>
            <a:spLocks noGrp="1"/>
          </p:cNvSpPr>
          <p:nvPr>
            <p:ph idx="1"/>
          </p:nvPr>
        </p:nvSpPr>
        <p:spPr/>
        <p:txBody>
          <a:bodyPr/>
          <a:lstStyle/>
          <a:p>
            <a:r>
              <a:rPr lang="en-US" dirty="0" smtClean="0"/>
              <a:t>The margin property in CSS allows you to create some space between your image and the paragraph.</a:t>
            </a:r>
            <a:endParaRPr lang="en-US" dirty="0"/>
          </a:p>
        </p:txBody>
      </p:sp>
      <p:pic>
        <p:nvPicPr>
          <p:cNvPr id="4" name="Picture 3"/>
          <p:cNvPicPr>
            <a:picLocks noChangeAspect="1"/>
          </p:cNvPicPr>
          <p:nvPr/>
        </p:nvPicPr>
        <p:blipFill>
          <a:blip r:embed="rId2"/>
          <a:stretch>
            <a:fillRect/>
          </a:stretch>
        </p:blipFill>
        <p:spPr>
          <a:xfrm>
            <a:off x="1116194" y="2932795"/>
            <a:ext cx="7991475" cy="227647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7456267" y="4766224"/>
            <a:ext cx="4482265" cy="2029926"/>
          </a:xfrm>
          <a:prstGeom prst="rect">
            <a:avLst/>
          </a:prstGeom>
          <a:ln>
            <a:solidFill>
              <a:schemeClr val="accent1"/>
            </a:solidFill>
          </a:ln>
        </p:spPr>
      </p:pic>
    </p:spTree>
    <p:extLst>
      <p:ext uri="{BB962C8B-B14F-4D97-AF65-F5344CB8AC3E}">
        <p14:creationId xmlns:p14="http://schemas.microsoft.com/office/powerpoint/2010/main" val="16183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Images…</a:t>
            </a:r>
            <a:br>
              <a:rPr lang="en-US" dirty="0" smtClean="0"/>
            </a:br>
            <a:r>
              <a:rPr lang="en-US" dirty="0" smtClean="0"/>
              <a:t>&gt; Break Text</a:t>
            </a:r>
            <a:endParaRPr lang="en-US" dirty="0"/>
          </a:p>
        </p:txBody>
      </p:sp>
      <p:sp>
        <p:nvSpPr>
          <p:cNvPr id="3" name="Content Placeholder 2"/>
          <p:cNvSpPr>
            <a:spLocks noGrp="1"/>
          </p:cNvSpPr>
          <p:nvPr>
            <p:ph idx="1"/>
          </p:nvPr>
        </p:nvSpPr>
        <p:spPr>
          <a:xfrm>
            <a:off x="789629" y="1615095"/>
            <a:ext cx="8596668" cy="3880773"/>
          </a:xfrm>
        </p:spPr>
        <p:txBody>
          <a:bodyPr/>
          <a:lstStyle/>
          <a:p>
            <a:r>
              <a:rPr lang="en-US" dirty="0" smtClean="0"/>
              <a:t>When text is flowing around an image, sometimes you will need to force some text to start after the image.</a:t>
            </a:r>
          </a:p>
          <a:p>
            <a:r>
              <a:rPr lang="en-US" dirty="0" smtClean="0"/>
              <a:t>&lt;</a:t>
            </a:r>
            <a:r>
              <a:rPr lang="en-US" dirty="0" err="1" smtClean="0"/>
              <a:t>br</a:t>
            </a:r>
            <a:r>
              <a:rPr lang="en-US" dirty="0" smtClean="0"/>
              <a:t> clear=“right” /&gt; obsolete in HTML5</a:t>
            </a:r>
          </a:p>
          <a:p>
            <a:r>
              <a:rPr lang="en-US" dirty="0" smtClean="0"/>
              <a:t>In HTML5: clear property in CSS.</a:t>
            </a:r>
          </a:p>
          <a:p>
            <a:pPr lvl="1"/>
            <a:r>
              <a:rPr lang="en-US" dirty="0" smtClean="0"/>
              <a:t>clear: left, right, both</a:t>
            </a:r>
          </a:p>
          <a:p>
            <a:endParaRPr lang="en-US" dirty="0"/>
          </a:p>
        </p:txBody>
      </p:sp>
      <p:pic>
        <p:nvPicPr>
          <p:cNvPr id="7" name="Picture 6"/>
          <p:cNvPicPr>
            <a:picLocks noChangeAspect="1"/>
          </p:cNvPicPr>
          <p:nvPr/>
        </p:nvPicPr>
        <p:blipFill>
          <a:blip r:embed="rId2"/>
          <a:stretch>
            <a:fillRect/>
          </a:stretch>
        </p:blipFill>
        <p:spPr>
          <a:xfrm>
            <a:off x="4699016" y="3357835"/>
            <a:ext cx="7379193" cy="3360821"/>
          </a:xfrm>
          <a:prstGeom prst="rect">
            <a:avLst/>
          </a:prstGeom>
          <a:ln>
            <a:solidFill>
              <a:schemeClr val="accent2"/>
            </a:solidFill>
          </a:ln>
        </p:spPr>
      </p:pic>
      <p:pic>
        <p:nvPicPr>
          <p:cNvPr id="8" name="Picture 7"/>
          <p:cNvPicPr>
            <a:picLocks noChangeAspect="1"/>
          </p:cNvPicPr>
          <p:nvPr/>
        </p:nvPicPr>
        <p:blipFill>
          <a:blip r:embed="rId3"/>
          <a:stretch>
            <a:fillRect/>
          </a:stretch>
        </p:blipFill>
        <p:spPr>
          <a:xfrm>
            <a:off x="73433" y="4211701"/>
            <a:ext cx="4600519" cy="2568335"/>
          </a:xfrm>
          <a:prstGeom prst="rect">
            <a:avLst/>
          </a:prstGeom>
          <a:ln>
            <a:solidFill>
              <a:schemeClr val="accent2"/>
            </a:solidFill>
          </a:ln>
        </p:spPr>
      </p:pic>
    </p:spTree>
    <p:extLst>
      <p:ext uri="{BB962C8B-B14F-4D97-AF65-F5344CB8AC3E}">
        <p14:creationId xmlns:p14="http://schemas.microsoft.com/office/powerpoint/2010/main" val="377943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Images…</a:t>
            </a:r>
            <a:br>
              <a:rPr lang="en-US" dirty="0"/>
            </a:br>
            <a:r>
              <a:rPr lang="en-US" dirty="0"/>
              <a:t>&gt; Break </a:t>
            </a:r>
            <a:r>
              <a:rPr lang="en-US" dirty="0" smtClean="0"/>
              <a:t>Text…</a:t>
            </a:r>
            <a:endParaRPr lang="en-US" dirty="0"/>
          </a:p>
        </p:txBody>
      </p:sp>
      <p:sp>
        <p:nvSpPr>
          <p:cNvPr id="6"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8" name="Picture 7"/>
          <p:cNvPicPr>
            <a:picLocks noChangeAspect="1"/>
          </p:cNvPicPr>
          <p:nvPr/>
        </p:nvPicPr>
        <p:blipFill>
          <a:blip r:embed="rId2"/>
          <a:stretch>
            <a:fillRect/>
          </a:stretch>
        </p:blipFill>
        <p:spPr>
          <a:xfrm>
            <a:off x="899402" y="1429068"/>
            <a:ext cx="9306604" cy="4288337"/>
          </a:xfrm>
          <a:prstGeom prst="rect">
            <a:avLst/>
          </a:prstGeom>
          <a:ln>
            <a:solidFill>
              <a:schemeClr val="accent2"/>
            </a:solidFill>
          </a:ln>
        </p:spPr>
      </p:pic>
    </p:spTree>
    <p:extLst>
      <p:ext uri="{BB962C8B-B14F-4D97-AF65-F5344CB8AC3E}">
        <p14:creationId xmlns:p14="http://schemas.microsoft.com/office/powerpoint/2010/main" val="37105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Images…</a:t>
            </a:r>
            <a:br>
              <a:rPr lang="en-US" dirty="0"/>
            </a:br>
            <a:r>
              <a:rPr lang="en-US" dirty="0"/>
              <a:t>&gt; Break </a:t>
            </a:r>
            <a:r>
              <a:rPr lang="en-US" dirty="0" smtClean="0"/>
              <a:t>Text…</a:t>
            </a:r>
            <a:endParaRPr lang="en-US" dirty="0"/>
          </a:p>
        </p:txBody>
      </p:sp>
      <p:sp>
        <p:nvSpPr>
          <p:cNvPr id="6" name="Content Placeholder 2"/>
          <p:cNvSpPr txBox="1">
            <a:spLocks/>
          </p:cNvSpPr>
          <p:nvPr/>
        </p:nvSpPr>
        <p:spPr>
          <a:xfrm>
            <a:off x="677334" y="2160589"/>
            <a:ext cx="859666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p:txBody>
      </p:sp>
      <p:pic>
        <p:nvPicPr>
          <p:cNvPr id="9" name="Picture 8"/>
          <p:cNvPicPr>
            <a:picLocks noChangeAspect="1"/>
          </p:cNvPicPr>
          <p:nvPr/>
        </p:nvPicPr>
        <p:blipFill>
          <a:blip r:embed="rId2"/>
          <a:stretch>
            <a:fillRect/>
          </a:stretch>
        </p:blipFill>
        <p:spPr>
          <a:xfrm>
            <a:off x="1792355" y="2160589"/>
            <a:ext cx="6613708" cy="4375987"/>
          </a:xfrm>
          <a:prstGeom prst="rect">
            <a:avLst/>
          </a:prstGeom>
        </p:spPr>
      </p:pic>
    </p:spTree>
    <p:extLst>
      <p:ext uri="{BB962C8B-B14F-4D97-AF65-F5344CB8AC3E}">
        <p14:creationId xmlns:p14="http://schemas.microsoft.com/office/powerpoint/2010/main" val="426678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Quiz6.html</a:t>
            </a:r>
            <a:endParaRPr lang="en-US" dirty="0"/>
          </a:p>
        </p:txBody>
      </p:sp>
      <p:pic>
        <p:nvPicPr>
          <p:cNvPr id="4" name="Content Placeholder 3"/>
          <p:cNvPicPr>
            <a:picLocks noGrp="1" noChangeAspect="1"/>
          </p:cNvPicPr>
          <p:nvPr>
            <p:ph idx="1"/>
          </p:nvPr>
        </p:nvPicPr>
        <p:blipFill>
          <a:blip r:embed="rId2"/>
          <a:stretch>
            <a:fillRect/>
          </a:stretch>
        </p:blipFill>
        <p:spPr>
          <a:xfrm>
            <a:off x="1104900" y="2127919"/>
            <a:ext cx="9982200" cy="3516562"/>
          </a:xfrm>
          <a:prstGeom prst="rect">
            <a:avLst/>
          </a:prstGeom>
        </p:spPr>
      </p:pic>
    </p:spTree>
    <p:extLst>
      <p:ext uri="{BB962C8B-B14F-4D97-AF65-F5344CB8AC3E}">
        <p14:creationId xmlns:p14="http://schemas.microsoft.com/office/powerpoint/2010/main" val="324700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Map</a:t>
            </a:r>
            <a:endParaRPr lang="en-US" dirty="0"/>
          </a:p>
        </p:txBody>
      </p:sp>
      <p:sp>
        <p:nvSpPr>
          <p:cNvPr id="3" name="Content Placeholder 2"/>
          <p:cNvSpPr>
            <a:spLocks noGrp="1"/>
          </p:cNvSpPr>
          <p:nvPr>
            <p:ph idx="1"/>
          </p:nvPr>
        </p:nvSpPr>
        <p:spPr/>
        <p:txBody>
          <a:bodyPr/>
          <a:lstStyle/>
          <a:p>
            <a:r>
              <a:rPr lang="en-US" dirty="0" smtClean="0"/>
              <a:t>HTML provides a feature to define regions of an image as links to different URLs, this is called Image Map.</a:t>
            </a:r>
          </a:p>
          <a:p>
            <a:r>
              <a:rPr lang="en-US" dirty="0" smtClean="0"/>
              <a:t>This can be achieved by the </a:t>
            </a:r>
            <a:r>
              <a:rPr lang="en-US" b="1" dirty="0" err="1" smtClean="0"/>
              <a:t>usemap</a:t>
            </a:r>
            <a:r>
              <a:rPr lang="en-US" dirty="0" smtClean="0"/>
              <a:t> attribute of an image tag in HTML together with HTML map tag (&lt;map&gt;…&lt;/map&gt;.</a:t>
            </a:r>
          </a:p>
          <a:p>
            <a:pPr lvl="1"/>
            <a:r>
              <a:rPr lang="en-US" dirty="0" smtClean="0"/>
              <a:t>Example: </a:t>
            </a:r>
            <a:r>
              <a:rPr lang="en-US" dirty="0" err="1" smtClean="0"/>
              <a:t>usemap</a:t>
            </a:r>
            <a:r>
              <a:rPr lang="en-US" dirty="0" smtClean="0"/>
              <a:t>=“#</a:t>
            </a:r>
            <a:r>
              <a:rPr lang="en-US" dirty="0" err="1" smtClean="0"/>
              <a:t>scissorsmap</a:t>
            </a:r>
            <a:r>
              <a:rPr lang="en-US" dirty="0" smtClean="0"/>
              <a:t>”</a:t>
            </a:r>
          </a:p>
          <a:p>
            <a:pPr lvl="1"/>
            <a:r>
              <a:rPr lang="en-US" dirty="0" smtClean="0"/>
              <a:t>Notice that the value of the </a:t>
            </a:r>
            <a:r>
              <a:rPr lang="en-US" dirty="0" err="1" smtClean="0"/>
              <a:t>usemap</a:t>
            </a:r>
            <a:r>
              <a:rPr lang="en-US" dirty="0" smtClean="0"/>
              <a:t> is preceded by a # sign. (Fragment Address)</a:t>
            </a:r>
          </a:p>
          <a:p>
            <a:r>
              <a:rPr lang="en-US" dirty="0" smtClean="0"/>
              <a:t>The map tag has a name (specified by the </a:t>
            </a:r>
            <a:r>
              <a:rPr lang="en-US" b="1" dirty="0" smtClean="0"/>
              <a:t>name</a:t>
            </a:r>
            <a:r>
              <a:rPr lang="en-US" dirty="0" smtClean="0"/>
              <a:t> attribute) that should match the name specified in the </a:t>
            </a:r>
            <a:r>
              <a:rPr lang="en-US" b="1" dirty="0" err="1" smtClean="0"/>
              <a:t>usemap</a:t>
            </a:r>
            <a:r>
              <a:rPr lang="en-US" dirty="0" smtClean="0"/>
              <a:t> attribute of the image.</a:t>
            </a:r>
          </a:p>
          <a:p>
            <a:r>
              <a:rPr lang="en-US" dirty="0" smtClean="0"/>
              <a:t>The map tag has area elements inside of it, to define areas in the image.</a:t>
            </a:r>
            <a:endParaRPr lang="en-US" dirty="0"/>
          </a:p>
        </p:txBody>
      </p:sp>
    </p:spTree>
    <p:extLst>
      <p:ext uri="{BB962C8B-B14F-4D97-AF65-F5344CB8AC3E}">
        <p14:creationId xmlns:p14="http://schemas.microsoft.com/office/powerpoint/2010/main" val="280824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panose="02040502050405020303" pitchFamily="18" charset="0"/>
              </a:rPr>
              <a:t>XHTML vs. HTML</a:t>
            </a:r>
            <a:endParaRPr lang="en-US" dirty="0">
              <a:latin typeface="Georgia" panose="02040502050405020303" pitchFamily="18" charset="0"/>
            </a:endParaRPr>
          </a:p>
        </p:txBody>
      </p:sp>
      <p:sp>
        <p:nvSpPr>
          <p:cNvPr id="3" name="Content Placeholder 2"/>
          <p:cNvSpPr>
            <a:spLocks noGrp="1"/>
          </p:cNvSpPr>
          <p:nvPr>
            <p:ph idx="1"/>
          </p:nvPr>
        </p:nvSpPr>
        <p:spPr/>
        <p:txBody>
          <a:bodyPr/>
          <a:lstStyle/>
          <a:p>
            <a:r>
              <a:rPr lang="en-US" dirty="0" smtClean="0">
                <a:latin typeface="Georgia" panose="02040502050405020303" pitchFamily="18" charset="0"/>
              </a:rPr>
              <a:t>HTML is forgiving of sloppiness</a:t>
            </a:r>
          </a:p>
          <a:p>
            <a:r>
              <a:rPr lang="en-US" dirty="0" smtClean="0">
                <a:latin typeface="Georgia" panose="02040502050405020303" pitchFamily="18" charset="0"/>
              </a:rPr>
              <a:t>XHTML requires strict usage</a:t>
            </a:r>
          </a:p>
          <a:p>
            <a:r>
              <a:rPr lang="en-US" dirty="0" smtClean="0">
                <a:latin typeface="Georgia" panose="02040502050405020303" pitchFamily="18" charset="0"/>
              </a:rPr>
              <a:t>Stricter usage = better interoperability = websites work better on more devices.</a:t>
            </a:r>
            <a:endParaRPr lang="en-US" dirty="0">
              <a:latin typeface="Georgia" panose="02040502050405020303" pitchFamily="18" charset="0"/>
            </a:endParaRPr>
          </a:p>
        </p:txBody>
      </p:sp>
    </p:spTree>
    <p:extLst>
      <p:ext uri="{BB962C8B-B14F-4D97-AF65-F5344CB8AC3E}">
        <p14:creationId xmlns:p14="http://schemas.microsoft.com/office/powerpoint/2010/main" val="16422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Map…</a:t>
            </a:r>
            <a:br>
              <a:rPr lang="en-US" dirty="0" smtClean="0"/>
            </a:br>
            <a:r>
              <a:rPr lang="en-US" dirty="0" smtClean="0"/>
              <a:t>&gt; area element attributes</a:t>
            </a:r>
            <a:endParaRPr lang="en-US" dirty="0"/>
          </a:p>
        </p:txBody>
      </p:sp>
      <p:sp>
        <p:nvSpPr>
          <p:cNvPr id="3" name="Content Placeholder 2"/>
          <p:cNvSpPr>
            <a:spLocks noGrp="1"/>
          </p:cNvSpPr>
          <p:nvPr>
            <p:ph idx="1"/>
          </p:nvPr>
        </p:nvSpPr>
        <p:spPr/>
        <p:txBody>
          <a:bodyPr>
            <a:normAutofit/>
          </a:bodyPr>
          <a:lstStyle/>
          <a:p>
            <a:r>
              <a:rPr lang="en-US" b="1" dirty="0" smtClean="0"/>
              <a:t>shape:</a:t>
            </a:r>
            <a:r>
              <a:rPr lang="en-US" dirty="0" smtClean="0"/>
              <a:t> </a:t>
            </a:r>
            <a:r>
              <a:rPr lang="en-US" dirty="0" err="1" smtClean="0"/>
              <a:t>rect</a:t>
            </a:r>
            <a:r>
              <a:rPr lang="en-US" dirty="0" smtClean="0"/>
              <a:t>, circle or poly</a:t>
            </a:r>
          </a:p>
          <a:p>
            <a:r>
              <a:rPr lang="en-US" b="1" dirty="0" err="1" smtClean="0"/>
              <a:t>coords</a:t>
            </a:r>
            <a:r>
              <a:rPr lang="en-US" b="1" dirty="0" smtClean="0"/>
              <a:t>: </a:t>
            </a:r>
            <a:r>
              <a:rPr lang="en-US" dirty="0" smtClean="0"/>
              <a:t>coordinates</a:t>
            </a:r>
            <a:endParaRPr lang="en-US" dirty="0"/>
          </a:p>
          <a:p>
            <a:pPr lvl="1"/>
            <a:r>
              <a:rPr lang="en-US" b="1" dirty="0" err="1" smtClean="0"/>
              <a:t>rect</a:t>
            </a:r>
            <a:r>
              <a:rPr lang="en-US" b="1" dirty="0" smtClean="0"/>
              <a:t>:</a:t>
            </a:r>
            <a:r>
              <a:rPr lang="en-US" dirty="0" smtClean="0"/>
              <a:t> define two points (the upper left and lower right points in </a:t>
            </a:r>
            <a:r>
              <a:rPr lang="en-US" dirty="0" err="1" smtClean="0"/>
              <a:t>x,y</a:t>
            </a:r>
            <a:r>
              <a:rPr lang="en-US" dirty="0" smtClean="0"/>
              <a:t> format)</a:t>
            </a:r>
          </a:p>
          <a:p>
            <a:pPr lvl="2"/>
            <a:r>
              <a:rPr lang="en-US" dirty="0" smtClean="0"/>
              <a:t>Example: 0, 0, 50, 50</a:t>
            </a:r>
          </a:p>
          <a:p>
            <a:pPr lvl="1"/>
            <a:r>
              <a:rPr lang="en-US" b="1" dirty="0" smtClean="0"/>
              <a:t>circle:</a:t>
            </a:r>
            <a:r>
              <a:rPr lang="en-US" dirty="0" smtClean="0"/>
              <a:t> define the coordinates of the center of the circle (x, y format) and radius of the circle (r).</a:t>
            </a:r>
          </a:p>
          <a:p>
            <a:pPr lvl="2"/>
            <a:r>
              <a:rPr lang="en-US" dirty="0" smtClean="0"/>
              <a:t>Example: 150, 25, 25</a:t>
            </a:r>
          </a:p>
          <a:p>
            <a:pPr lvl="1"/>
            <a:r>
              <a:rPr lang="en-US" b="1" dirty="0" smtClean="0"/>
              <a:t>poly:</a:t>
            </a:r>
            <a:r>
              <a:rPr lang="en-US" dirty="0" smtClean="0"/>
              <a:t> define sequence of coordinates (</a:t>
            </a:r>
            <a:r>
              <a:rPr lang="en-US" dirty="0" err="1" smtClean="0"/>
              <a:t>x,y</a:t>
            </a:r>
            <a:r>
              <a:rPr lang="en-US" dirty="0" smtClean="0"/>
              <a:t> format)</a:t>
            </a:r>
            <a:endParaRPr lang="en-US" b="1" dirty="0"/>
          </a:p>
        </p:txBody>
      </p:sp>
    </p:spTree>
    <p:extLst>
      <p:ext uri="{BB962C8B-B14F-4D97-AF65-F5344CB8AC3E}">
        <p14:creationId xmlns:p14="http://schemas.microsoft.com/office/powerpoint/2010/main" val="3514492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Map…</a:t>
            </a:r>
            <a:br>
              <a:rPr lang="en-US" dirty="0" smtClean="0"/>
            </a:br>
            <a:r>
              <a:rPr lang="en-US" dirty="0" smtClean="0"/>
              <a:t>&gt; area element attributes</a:t>
            </a:r>
            <a:endParaRPr lang="en-US" dirty="0"/>
          </a:p>
        </p:txBody>
      </p:sp>
      <p:sp>
        <p:nvSpPr>
          <p:cNvPr id="3" name="Content Placeholder 2"/>
          <p:cNvSpPr>
            <a:spLocks noGrp="1"/>
          </p:cNvSpPr>
          <p:nvPr>
            <p:ph idx="1"/>
          </p:nvPr>
        </p:nvSpPr>
        <p:spPr/>
        <p:txBody>
          <a:bodyPr>
            <a:normAutofit/>
          </a:bodyPr>
          <a:lstStyle/>
          <a:p>
            <a:r>
              <a:rPr lang="en-US" b="1" dirty="0" smtClean="0"/>
              <a:t>alt:</a:t>
            </a:r>
            <a:r>
              <a:rPr lang="en-US" dirty="0" smtClean="0"/>
              <a:t> used when the browser not rendering the map properly</a:t>
            </a:r>
          </a:p>
          <a:p>
            <a:r>
              <a:rPr lang="en-US" b="1" dirty="0" smtClean="0"/>
              <a:t>title:</a:t>
            </a:r>
            <a:r>
              <a:rPr lang="en-US" dirty="0" smtClean="0"/>
              <a:t> displayed when you hover over the map, or used in a descriptive context</a:t>
            </a:r>
          </a:p>
          <a:p>
            <a:r>
              <a:rPr lang="en-US" b="1" dirty="0" err="1" smtClean="0"/>
              <a:t>href</a:t>
            </a:r>
            <a:r>
              <a:rPr lang="en-US" b="1" dirty="0" smtClean="0"/>
              <a:t>:</a:t>
            </a:r>
            <a:r>
              <a:rPr lang="en-US" dirty="0" smtClean="0"/>
              <a:t> is a link to a resource</a:t>
            </a:r>
            <a:endParaRPr lang="en-US" b="1" dirty="0"/>
          </a:p>
        </p:txBody>
      </p:sp>
    </p:spTree>
    <p:extLst>
      <p:ext uri="{BB962C8B-B14F-4D97-AF65-F5344CB8AC3E}">
        <p14:creationId xmlns:p14="http://schemas.microsoft.com/office/powerpoint/2010/main" val="158007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Map</a:t>
            </a:r>
            <a:br>
              <a:rPr lang="en-US" dirty="0" smtClean="0"/>
            </a:br>
            <a:r>
              <a:rPr lang="en-US" dirty="0" smtClean="0"/>
              <a:t>&gt; Example</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465580" y="2160588"/>
            <a:ext cx="11646188" cy="3197475"/>
          </a:xfrm>
          <a:prstGeom prst="rect">
            <a:avLst/>
          </a:prstGeom>
          <a:ln>
            <a:solidFill>
              <a:schemeClr val="accent1"/>
            </a:solidFill>
          </a:ln>
        </p:spPr>
      </p:pic>
      <p:pic>
        <p:nvPicPr>
          <p:cNvPr id="4" name="Picture 3"/>
          <p:cNvPicPr>
            <a:picLocks noChangeAspect="1"/>
          </p:cNvPicPr>
          <p:nvPr/>
        </p:nvPicPr>
        <p:blipFill>
          <a:blip r:embed="rId3"/>
          <a:stretch>
            <a:fillRect/>
          </a:stretch>
        </p:blipFill>
        <p:spPr>
          <a:xfrm>
            <a:off x="9467850" y="4168906"/>
            <a:ext cx="2724150" cy="2743200"/>
          </a:xfrm>
          <a:prstGeom prst="rect">
            <a:avLst/>
          </a:prstGeom>
          <a:ln>
            <a:solidFill>
              <a:schemeClr val="accent1"/>
            </a:solidFill>
          </a:ln>
        </p:spPr>
      </p:pic>
    </p:spTree>
    <p:extLst>
      <p:ext uri="{BB962C8B-B14F-4D97-AF65-F5344CB8AC3E}">
        <p14:creationId xmlns:p14="http://schemas.microsoft.com/office/powerpoint/2010/main" val="407720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a:t>
            </a:r>
            <a:r>
              <a:rPr lang="en-US" dirty="0" smtClean="0"/>
              <a:t>Links/ Hyperlinks/ Hypertext links</a:t>
            </a:r>
            <a:endParaRPr lang="en-US" dirty="0"/>
          </a:p>
        </p:txBody>
      </p:sp>
      <p:sp>
        <p:nvSpPr>
          <p:cNvPr id="3" name="Content Placeholder 2"/>
          <p:cNvSpPr>
            <a:spLocks noGrp="1"/>
          </p:cNvSpPr>
          <p:nvPr>
            <p:ph idx="1"/>
          </p:nvPr>
        </p:nvSpPr>
        <p:spPr>
          <a:xfrm>
            <a:off x="942028" y="1583073"/>
            <a:ext cx="8596668" cy="4176043"/>
          </a:xfrm>
        </p:spPr>
        <p:txBody>
          <a:bodyPr>
            <a:normAutofit fontScale="92500"/>
          </a:bodyPr>
          <a:lstStyle/>
          <a:p>
            <a:r>
              <a:rPr lang="en-US" dirty="0" smtClean="0"/>
              <a:t>Imagine a book.</a:t>
            </a:r>
          </a:p>
          <a:p>
            <a:pPr lvl="1"/>
            <a:r>
              <a:rPr lang="en-US" dirty="0" smtClean="0"/>
              <a:t>Go to table of content.</a:t>
            </a:r>
          </a:p>
          <a:p>
            <a:pPr lvl="1"/>
            <a:r>
              <a:rPr lang="en-US" dirty="0" smtClean="0"/>
              <a:t>Turn the page until we find the page</a:t>
            </a:r>
          </a:p>
          <a:p>
            <a:r>
              <a:rPr lang="en-US" b="1" dirty="0" smtClean="0"/>
              <a:t>A hyperlink is a reference (an address) to a resource on the web.</a:t>
            </a:r>
          </a:p>
          <a:p>
            <a:r>
              <a:rPr lang="en-US" dirty="0" smtClean="0"/>
              <a:t>Hyperlinks can point to any resource on the web: an HTML page, an image, a sound file, a movie, etc.</a:t>
            </a:r>
          </a:p>
          <a:p>
            <a:r>
              <a:rPr lang="en-US" dirty="0" smtClean="0"/>
              <a:t>The HTML anchor element &lt;a&gt;, is used to define hyperlinks on a document.</a:t>
            </a:r>
          </a:p>
          <a:p>
            <a:r>
              <a:rPr lang="en-US" dirty="0" smtClean="0"/>
              <a:t>Example:</a:t>
            </a:r>
          </a:p>
          <a:p>
            <a:pPr marL="0" indent="0">
              <a:buNone/>
            </a:pPr>
            <a:r>
              <a:rPr lang="en-US" dirty="0" smtClean="0"/>
              <a:t>	&lt;a </a:t>
            </a:r>
            <a:r>
              <a:rPr lang="en-US" dirty="0" err="1" smtClean="0"/>
              <a:t>href</a:t>
            </a:r>
            <a:r>
              <a:rPr lang="en-US" dirty="0" smtClean="0"/>
              <a:t>=“http://www.w3schools.com”&gt;This is a link&lt;/a&gt;</a:t>
            </a:r>
          </a:p>
          <a:p>
            <a:pPr marL="0" indent="0">
              <a:buNone/>
            </a:pPr>
            <a:r>
              <a:rPr lang="en-US" b="1" dirty="0" smtClean="0"/>
              <a:t>Note:</a:t>
            </a:r>
            <a:r>
              <a:rPr lang="en-US" dirty="0" smtClean="0"/>
              <a:t> The link (URL) is specified in the </a:t>
            </a:r>
            <a:r>
              <a:rPr lang="en-US" dirty="0" err="1" smtClean="0"/>
              <a:t>href</a:t>
            </a:r>
            <a:r>
              <a:rPr lang="en-US" dirty="0" smtClean="0"/>
              <a:t> attribute.</a:t>
            </a:r>
            <a:endParaRPr lang="en-US" dirty="0"/>
          </a:p>
        </p:txBody>
      </p:sp>
    </p:spTree>
    <p:extLst>
      <p:ext uri="{BB962C8B-B14F-4D97-AF65-F5344CB8AC3E}">
        <p14:creationId xmlns:p14="http://schemas.microsoft.com/office/powerpoint/2010/main" val="358341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a:t>
            </a:r>
            <a:r>
              <a:rPr lang="en-US" dirty="0" smtClean="0"/>
              <a:t>links</a:t>
            </a:r>
            <a:br>
              <a:rPr lang="en-US" dirty="0" smtClean="0"/>
            </a:br>
            <a:r>
              <a:rPr lang="en-US" dirty="0" smtClean="0"/>
              <a:t>&gt; Link Colors</a:t>
            </a:r>
            <a:endParaRPr lang="en-US" dirty="0"/>
          </a:p>
        </p:txBody>
      </p:sp>
      <p:sp>
        <p:nvSpPr>
          <p:cNvPr id="3" name="Content Placeholder 2"/>
          <p:cNvSpPr>
            <a:spLocks noGrp="1"/>
          </p:cNvSpPr>
          <p:nvPr>
            <p:ph idx="1"/>
          </p:nvPr>
        </p:nvSpPr>
        <p:spPr/>
        <p:txBody>
          <a:bodyPr/>
          <a:lstStyle/>
          <a:p>
            <a:r>
              <a:rPr lang="en-US" dirty="0" smtClean="0"/>
              <a:t>By default, links will appear as follows in all browsers:</a:t>
            </a:r>
          </a:p>
          <a:p>
            <a:pPr lvl="1"/>
            <a:r>
              <a:rPr lang="en-US" dirty="0" smtClean="0"/>
              <a:t>An unvisited link is </a:t>
            </a:r>
            <a:r>
              <a:rPr lang="en-US" b="1" dirty="0" smtClean="0"/>
              <a:t>underlined and blue</a:t>
            </a:r>
          </a:p>
          <a:p>
            <a:pPr lvl="1"/>
            <a:r>
              <a:rPr lang="en-US" dirty="0" smtClean="0"/>
              <a:t>A visited link is </a:t>
            </a:r>
            <a:r>
              <a:rPr lang="en-US" b="1" dirty="0" smtClean="0"/>
              <a:t>underlined and purple</a:t>
            </a:r>
          </a:p>
          <a:p>
            <a:pPr lvl="1"/>
            <a:r>
              <a:rPr lang="en-US" dirty="0" smtClean="0"/>
              <a:t>An active link is </a:t>
            </a:r>
            <a:r>
              <a:rPr lang="en-US" b="1" dirty="0" smtClean="0"/>
              <a:t>underlined and red</a:t>
            </a:r>
            <a:endParaRPr lang="en-US" b="1" dirty="0"/>
          </a:p>
        </p:txBody>
      </p:sp>
    </p:spTree>
    <p:extLst>
      <p:ext uri="{BB962C8B-B14F-4D97-AF65-F5344CB8AC3E}">
        <p14:creationId xmlns:p14="http://schemas.microsoft.com/office/powerpoint/2010/main" val="13211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a:t>
            </a:r>
            <a:r>
              <a:rPr lang="en-US" dirty="0" smtClean="0"/>
              <a:t>links</a:t>
            </a:r>
            <a:br>
              <a:rPr lang="en-US" dirty="0" smtClean="0"/>
            </a:br>
            <a:r>
              <a:rPr lang="en-US" dirty="0" smtClean="0"/>
              <a:t>&gt; The target Attribute</a:t>
            </a:r>
            <a:endParaRPr lang="en-US" dirty="0"/>
          </a:p>
        </p:txBody>
      </p:sp>
      <p:sp>
        <p:nvSpPr>
          <p:cNvPr id="3" name="Content Placeholder 2"/>
          <p:cNvSpPr>
            <a:spLocks noGrp="1"/>
          </p:cNvSpPr>
          <p:nvPr>
            <p:ph idx="1"/>
          </p:nvPr>
        </p:nvSpPr>
        <p:spPr>
          <a:xfrm>
            <a:off x="1104900" y="1438694"/>
            <a:ext cx="8596668" cy="4336464"/>
          </a:xfrm>
        </p:spPr>
        <p:txBody>
          <a:bodyPr>
            <a:normAutofit/>
          </a:bodyPr>
          <a:lstStyle/>
          <a:p>
            <a:r>
              <a:rPr lang="en-US" dirty="0" smtClean="0"/>
              <a:t>The target attribute specifies where to open the linked document.</a:t>
            </a:r>
          </a:p>
          <a:p>
            <a:r>
              <a:rPr lang="en-US" dirty="0" smtClean="0"/>
              <a:t>The example below will open the linked document in a new browser window or a new tab</a:t>
            </a:r>
          </a:p>
          <a:p>
            <a:pPr lvl="1"/>
            <a:r>
              <a:rPr lang="en-US" b="1" dirty="0" smtClean="0"/>
              <a:t>Example:</a:t>
            </a:r>
            <a:r>
              <a:rPr lang="en-US" dirty="0" smtClean="0"/>
              <a:t> </a:t>
            </a:r>
          </a:p>
          <a:p>
            <a:pPr marL="457200" lvl="1" indent="0">
              <a:buNone/>
            </a:pPr>
            <a:r>
              <a:rPr lang="en-US" dirty="0" smtClean="0"/>
              <a:t>	&lt;a </a:t>
            </a:r>
            <a:r>
              <a:rPr lang="en-US" dirty="0" err="1" smtClean="0"/>
              <a:t>href</a:t>
            </a:r>
            <a:r>
              <a:rPr lang="en-US" dirty="0" smtClean="0"/>
              <a:t>=“http://www.w3schools.com/” target=“_blank”&gt;Visit W3Schools!&lt;/a&gt;</a:t>
            </a:r>
          </a:p>
          <a:p>
            <a:r>
              <a:rPr lang="en-US" dirty="0" smtClean="0"/>
              <a:t>target possible values:</a:t>
            </a:r>
          </a:p>
          <a:p>
            <a:pPr lvl="1"/>
            <a:r>
              <a:rPr lang="en-US" b="1" dirty="0"/>
              <a:t>_blank </a:t>
            </a:r>
            <a:r>
              <a:rPr lang="en-US" dirty="0"/>
              <a:t>- Opens the linked document in a new window or tab</a:t>
            </a:r>
          </a:p>
          <a:p>
            <a:pPr lvl="1"/>
            <a:r>
              <a:rPr lang="en-US" b="1" dirty="0"/>
              <a:t>_self </a:t>
            </a:r>
            <a:r>
              <a:rPr lang="en-US" dirty="0"/>
              <a:t>- Opens the linked document in the same window/tab as it was clicked (this is default</a:t>
            </a:r>
            <a:r>
              <a:rPr lang="en-US" dirty="0" smtClean="0"/>
              <a:t>)</a:t>
            </a:r>
            <a:endParaRPr lang="en-US" dirty="0"/>
          </a:p>
        </p:txBody>
      </p:sp>
    </p:spTree>
    <p:extLst>
      <p:ext uri="{BB962C8B-B14F-4D97-AF65-F5344CB8AC3E}">
        <p14:creationId xmlns:p14="http://schemas.microsoft.com/office/powerpoint/2010/main" val="26643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URL</a:t>
            </a:r>
            <a:endParaRPr lang="en-US" dirty="0"/>
          </a:p>
        </p:txBody>
      </p:sp>
      <p:sp>
        <p:nvSpPr>
          <p:cNvPr id="3" name="Content Placeholder 2"/>
          <p:cNvSpPr>
            <a:spLocks noGrp="1"/>
          </p:cNvSpPr>
          <p:nvPr>
            <p:ph idx="1"/>
          </p:nvPr>
        </p:nvSpPr>
        <p:spPr/>
        <p:txBody>
          <a:bodyPr/>
          <a:lstStyle/>
          <a:p>
            <a:r>
              <a:rPr lang="en-US" dirty="0" smtClean="0"/>
              <a:t>Stands for Uniform Resource Locator</a:t>
            </a:r>
          </a:p>
          <a:p>
            <a:pPr lvl="1"/>
            <a:r>
              <a:rPr lang="en-US" dirty="0" smtClean="0"/>
              <a:t>Way of specifying the location of resource on the internet</a:t>
            </a:r>
          </a:p>
          <a:p>
            <a:pPr lvl="1"/>
            <a:r>
              <a:rPr lang="en-US" dirty="0" smtClean="0"/>
              <a:t>Resources can be</a:t>
            </a:r>
          </a:p>
          <a:p>
            <a:pPr lvl="2"/>
            <a:r>
              <a:rPr lang="en-US" dirty="0" smtClean="0"/>
              <a:t>Webpage</a:t>
            </a:r>
          </a:p>
          <a:p>
            <a:pPr lvl="2"/>
            <a:r>
              <a:rPr lang="en-US" dirty="0" smtClean="0"/>
              <a:t>Image</a:t>
            </a:r>
          </a:p>
          <a:p>
            <a:pPr lvl="2"/>
            <a:r>
              <a:rPr lang="en-US" dirty="0" smtClean="0"/>
              <a:t>File</a:t>
            </a:r>
          </a:p>
          <a:p>
            <a:pPr lvl="2"/>
            <a:r>
              <a:rPr lang="en-US" dirty="0" smtClean="0"/>
              <a:t>Any kind </a:t>
            </a:r>
            <a:r>
              <a:rPr lang="en-US" smtClean="0"/>
              <a:t>of service…</a:t>
            </a:r>
            <a:endParaRPr lang="en-US" dirty="0"/>
          </a:p>
        </p:txBody>
      </p:sp>
    </p:spTree>
    <p:extLst>
      <p:ext uri="{BB962C8B-B14F-4D97-AF65-F5344CB8AC3E}">
        <p14:creationId xmlns:p14="http://schemas.microsoft.com/office/powerpoint/2010/main" val="415566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links</a:t>
            </a:r>
            <a:r>
              <a:rPr lang="en-US" dirty="0" smtClean="0"/>
              <a:t/>
            </a:r>
            <a:br>
              <a:rPr lang="en-US" dirty="0" smtClean="0"/>
            </a:br>
            <a:r>
              <a:rPr lang="en-US" dirty="0" smtClean="0"/>
              <a:t>&gt; URLs</a:t>
            </a:r>
            <a:endParaRPr lang="en-US" dirty="0"/>
          </a:p>
        </p:txBody>
      </p:sp>
      <p:sp>
        <p:nvSpPr>
          <p:cNvPr id="3" name="Content Placeholder 2"/>
          <p:cNvSpPr>
            <a:spLocks noGrp="1"/>
          </p:cNvSpPr>
          <p:nvPr>
            <p:ph idx="1"/>
          </p:nvPr>
        </p:nvSpPr>
        <p:spPr/>
        <p:txBody>
          <a:bodyPr/>
          <a:lstStyle/>
          <a:p>
            <a:r>
              <a:rPr lang="en-US" dirty="0" smtClean="0"/>
              <a:t>URL: stands for Uniform Resource Locator</a:t>
            </a:r>
          </a:p>
          <a:p>
            <a:pPr lvl="1"/>
            <a:r>
              <a:rPr lang="en-US" dirty="0" smtClean="0"/>
              <a:t>It is a way of specifying a location of a resource on the internet.</a:t>
            </a:r>
          </a:p>
          <a:p>
            <a:pPr lvl="1"/>
            <a:r>
              <a:rPr lang="en-US" dirty="0" smtClean="0"/>
              <a:t>A resource can be a webpage, an image, a file of some kind, or really any kind of service. It doesn’t even always map to a particular object on a particular server, It is really just an address.</a:t>
            </a:r>
          </a:p>
          <a:p>
            <a:endParaRPr lang="en-US" dirty="0"/>
          </a:p>
        </p:txBody>
      </p:sp>
      <p:sp>
        <p:nvSpPr>
          <p:cNvPr id="4" name="Text Box 4"/>
          <p:cNvSpPr txBox="1">
            <a:spLocks noChangeArrowheads="1"/>
          </p:cNvSpPr>
          <p:nvPr/>
        </p:nvSpPr>
        <p:spPr bwMode="auto">
          <a:xfrm>
            <a:off x="1620711" y="4558884"/>
            <a:ext cx="77478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http://</a:t>
            </a:r>
            <a:r>
              <a:rPr lang="en-US" altLang="en-US" dirty="0" smtClean="0"/>
              <a:t>www.HiLCoE.net:80/webdevanddesign/index.htm?query#location</a:t>
            </a:r>
            <a:endParaRPr lang="en-US" altLang="en-US" dirty="0"/>
          </a:p>
        </p:txBody>
      </p:sp>
      <p:sp>
        <p:nvSpPr>
          <p:cNvPr id="5" name="AutoShape 7"/>
          <p:cNvSpPr>
            <a:spLocks/>
          </p:cNvSpPr>
          <p:nvPr/>
        </p:nvSpPr>
        <p:spPr bwMode="auto">
          <a:xfrm rot="5141578">
            <a:off x="1824704" y="4253291"/>
            <a:ext cx="233363" cy="609600"/>
          </a:xfrm>
          <a:prstGeom prst="leftBrace">
            <a:avLst>
              <a:gd name="adj1" fmla="val 217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 Box 8"/>
          <p:cNvSpPr txBox="1">
            <a:spLocks noChangeArrowheads="1"/>
          </p:cNvSpPr>
          <p:nvPr/>
        </p:nvSpPr>
        <p:spPr bwMode="auto">
          <a:xfrm>
            <a:off x="895874" y="3979586"/>
            <a:ext cx="20910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Protocol / Scheme</a:t>
            </a:r>
            <a:endParaRPr lang="en-US" altLang="en-US" dirty="0"/>
          </a:p>
        </p:txBody>
      </p:sp>
      <p:sp>
        <p:nvSpPr>
          <p:cNvPr id="7" name="AutoShape 9"/>
          <p:cNvSpPr>
            <a:spLocks/>
          </p:cNvSpPr>
          <p:nvPr/>
        </p:nvSpPr>
        <p:spPr bwMode="auto">
          <a:xfrm rot="16080580">
            <a:off x="3068714" y="4329482"/>
            <a:ext cx="533400" cy="1720408"/>
          </a:xfrm>
          <a:prstGeom prst="leftBrace">
            <a:avLst>
              <a:gd name="adj1" fmla="val 4881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10"/>
          <p:cNvSpPr txBox="1">
            <a:spLocks noChangeArrowheads="1"/>
          </p:cNvSpPr>
          <p:nvPr/>
        </p:nvSpPr>
        <p:spPr bwMode="auto">
          <a:xfrm>
            <a:off x="2254088" y="5394399"/>
            <a:ext cx="23102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Host / Domain </a:t>
            </a:r>
            <a:r>
              <a:rPr lang="en-US" altLang="en-US" dirty="0"/>
              <a:t>name</a:t>
            </a:r>
          </a:p>
        </p:txBody>
      </p:sp>
      <p:sp>
        <p:nvSpPr>
          <p:cNvPr id="9" name="AutoShape 11"/>
          <p:cNvSpPr>
            <a:spLocks/>
          </p:cNvSpPr>
          <p:nvPr/>
        </p:nvSpPr>
        <p:spPr bwMode="auto">
          <a:xfrm rot="5392413">
            <a:off x="7024104" y="4011246"/>
            <a:ext cx="174974" cy="1031535"/>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2"/>
          <p:cNvSpPr txBox="1">
            <a:spLocks noChangeArrowheads="1"/>
          </p:cNvSpPr>
          <p:nvPr/>
        </p:nvSpPr>
        <p:spPr bwMode="auto">
          <a:xfrm>
            <a:off x="5340751" y="5394399"/>
            <a:ext cx="641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P</a:t>
            </a:r>
            <a:r>
              <a:rPr lang="en-US" altLang="en-US" dirty="0" smtClean="0"/>
              <a:t>ath</a:t>
            </a:r>
            <a:endParaRPr lang="en-US" altLang="en-US" dirty="0"/>
          </a:p>
        </p:txBody>
      </p:sp>
      <p:sp>
        <p:nvSpPr>
          <p:cNvPr id="11" name="AutoShape 13"/>
          <p:cNvSpPr>
            <a:spLocks/>
          </p:cNvSpPr>
          <p:nvPr/>
        </p:nvSpPr>
        <p:spPr bwMode="auto">
          <a:xfrm rot="5119958">
            <a:off x="5217162" y="4019417"/>
            <a:ext cx="660403" cy="2066655"/>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14"/>
          <p:cNvSpPr txBox="1">
            <a:spLocks noChangeArrowheads="1"/>
          </p:cNvSpPr>
          <p:nvPr/>
        </p:nvSpPr>
        <p:spPr bwMode="auto">
          <a:xfrm>
            <a:off x="6595631" y="4054995"/>
            <a:ext cx="11544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err="1" smtClean="0"/>
              <a:t>FileName</a:t>
            </a:r>
            <a:endParaRPr lang="en-US" altLang="en-US" dirty="0"/>
          </a:p>
        </p:txBody>
      </p:sp>
      <p:sp>
        <p:nvSpPr>
          <p:cNvPr id="13" name="AutoShape 7"/>
          <p:cNvSpPr>
            <a:spLocks/>
          </p:cNvSpPr>
          <p:nvPr/>
        </p:nvSpPr>
        <p:spPr bwMode="auto">
          <a:xfrm rot="5141578">
            <a:off x="4264430" y="4410153"/>
            <a:ext cx="196970" cy="273421"/>
          </a:xfrm>
          <a:prstGeom prst="leftBrace">
            <a:avLst>
              <a:gd name="adj1" fmla="val 21769"/>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12"/>
          <p:cNvSpPr txBox="1">
            <a:spLocks noChangeArrowheads="1"/>
          </p:cNvSpPr>
          <p:nvPr/>
        </p:nvSpPr>
        <p:spPr bwMode="auto">
          <a:xfrm>
            <a:off x="4013435" y="4096587"/>
            <a:ext cx="60664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P</a:t>
            </a:r>
            <a:r>
              <a:rPr lang="en-US" altLang="en-US" dirty="0" smtClean="0"/>
              <a:t>ort</a:t>
            </a:r>
            <a:endParaRPr lang="en-US" altLang="en-US" dirty="0"/>
          </a:p>
        </p:txBody>
      </p:sp>
      <p:sp>
        <p:nvSpPr>
          <p:cNvPr id="16" name="AutoShape 13"/>
          <p:cNvSpPr>
            <a:spLocks/>
          </p:cNvSpPr>
          <p:nvPr/>
        </p:nvSpPr>
        <p:spPr bwMode="auto">
          <a:xfrm rot="5119958">
            <a:off x="7819862" y="4688495"/>
            <a:ext cx="265555" cy="630658"/>
          </a:xfrm>
          <a:prstGeom prst="rightBrace">
            <a:avLst>
              <a:gd name="adj1" fmla="val 2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12"/>
          <p:cNvSpPr txBox="1">
            <a:spLocks noChangeArrowheads="1"/>
          </p:cNvSpPr>
          <p:nvPr/>
        </p:nvSpPr>
        <p:spPr bwMode="auto">
          <a:xfrm>
            <a:off x="7255790" y="5115457"/>
            <a:ext cx="146546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Query String</a:t>
            </a:r>
            <a:endParaRPr lang="en-US" altLang="en-US" dirty="0"/>
          </a:p>
        </p:txBody>
      </p:sp>
      <p:sp>
        <p:nvSpPr>
          <p:cNvPr id="18" name="AutoShape 11"/>
          <p:cNvSpPr>
            <a:spLocks/>
          </p:cNvSpPr>
          <p:nvPr/>
        </p:nvSpPr>
        <p:spPr bwMode="auto">
          <a:xfrm rot="5392413">
            <a:off x="8764822" y="4065646"/>
            <a:ext cx="143167" cy="874878"/>
          </a:xfrm>
          <a:prstGeom prst="leftBrace">
            <a:avLst>
              <a:gd name="adj1" fmla="val 375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4"/>
          <p:cNvSpPr txBox="1">
            <a:spLocks noChangeArrowheads="1"/>
          </p:cNvSpPr>
          <p:nvPr/>
        </p:nvSpPr>
        <p:spPr bwMode="auto">
          <a:xfrm>
            <a:off x="7952639" y="4033715"/>
            <a:ext cx="22092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smtClean="0"/>
              <a:t>Fragment Identifier</a:t>
            </a:r>
            <a:endParaRPr lang="en-US" altLang="en-US" dirty="0"/>
          </a:p>
        </p:txBody>
      </p:sp>
    </p:spTree>
    <p:extLst>
      <p:ext uri="{BB962C8B-B14F-4D97-AF65-F5344CB8AC3E}">
        <p14:creationId xmlns:p14="http://schemas.microsoft.com/office/powerpoint/2010/main" val="334078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links</a:t>
            </a:r>
            <a:r>
              <a:rPr lang="en-US" dirty="0" smtClean="0"/>
              <a:t/>
            </a:r>
            <a:br>
              <a:rPr lang="en-US" dirty="0" smtClean="0"/>
            </a:br>
            <a:r>
              <a:rPr lang="en-US" dirty="0" smtClean="0"/>
              <a:t>&gt; URLs: Example</a:t>
            </a:r>
            <a:endParaRPr lang="en-US" dirty="0"/>
          </a:p>
        </p:txBody>
      </p:sp>
      <p:sp>
        <p:nvSpPr>
          <p:cNvPr id="3" name="Content Placeholder 2"/>
          <p:cNvSpPr>
            <a:spLocks noGrp="1"/>
          </p:cNvSpPr>
          <p:nvPr>
            <p:ph idx="1"/>
          </p:nvPr>
        </p:nvSpPr>
        <p:spPr>
          <a:xfrm>
            <a:off x="677334" y="1410789"/>
            <a:ext cx="8596668" cy="4973969"/>
          </a:xfrm>
        </p:spPr>
        <p:txBody>
          <a:bodyPr>
            <a:normAutofit/>
          </a:bodyPr>
          <a:lstStyle/>
          <a:p>
            <a:r>
              <a:rPr lang="en-US" dirty="0" smtClean="0">
                <a:hlinkClick r:id="rId2"/>
              </a:rPr>
              <a:t>http://www.google.com/</a:t>
            </a:r>
            <a:endParaRPr lang="en-US" dirty="0" smtClean="0"/>
          </a:p>
          <a:p>
            <a:pPr lvl="1"/>
            <a:r>
              <a:rPr lang="en-US" dirty="0" smtClean="0"/>
              <a:t>Specifies a hostname (www.google.com) and a path (/)</a:t>
            </a:r>
          </a:p>
          <a:p>
            <a:r>
              <a:rPr lang="en-US" dirty="0" smtClean="0">
                <a:hlinkClick r:id="rId3"/>
              </a:rPr>
              <a:t>http://www.google.com/contact/</a:t>
            </a:r>
            <a:endParaRPr lang="en-US" dirty="0" smtClean="0"/>
          </a:p>
          <a:p>
            <a:pPr lvl="1"/>
            <a:r>
              <a:rPr lang="en-US" dirty="0" smtClean="0"/>
              <a:t>Specifies a hostname and a path (/contact/)</a:t>
            </a:r>
          </a:p>
          <a:p>
            <a:pPr lvl="1"/>
            <a:r>
              <a:rPr lang="en-US" dirty="0" smtClean="0"/>
              <a:t>Refers to the default resource on the directory</a:t>
            </a:r>
          </a:p>
          <a:p>
            <a:pPr lvl="1"/>
            <a:r>
              <a:rPr lang="en-US" dirty="0" smtClean="0"/>
              <a:t>/contact/ is called a relative URL, and specifies the contact directory on the current host.</a:t>
            </a:r>
          </a:p>
          <a:p>
            <a:pPr lvl="1"/>
            <a:r>
              <a:rPr lang="en-US" dirty="0" smtClean="0"/>
              <a:t>If you put a relative URL (/contact/) on a link on a document the browser will complete it to include the host name of the host for the current document.</a:t>
            </a:r>
          </a:p>
          <a:p>
            <a:r>
              <a:rPr lang="en-US" dirty="0" smtClean="0"/>
              <a:t>Another relative url: filename.html</a:t>
            </a:r>
          </a:p>
          <a:p>
            <a:pPr lvl="1"/>
            <a:r>
              <a:rPr lang="en-US" dirty="0" smtClean="0"/>
              <a:t>The web browser will complete it with the host name and directory of the current document.</a:t>
            </a:r>
          </a:p>
          <a:p>
            <a:endParaRPr lang="en-US" dirty="0"/>
          </a:p>
        </p:txBody>
      </p:sp>
    </p:spTree>
    <p:extLst>
      <p:ext uri="{BB962C8B-B14F-4D97-AF65-F5344CB8AC3E}">
        <p14:creationId xmlns:p14="http://schemas.microsoft.com/office/powerpoint/2010/main" val="36941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a:t>
            </a:r>
            <a:r>
              <a:rPr lang="en-US" dirty="0" smtClean="0"/>
              <a:t>links</a:t>
            </a:r>
            <a:br>
              <a:rPr lang="en-US" dirty="0" smtClean="0"/>
            </a:br>
            <a:r>
              <a:rPr lang="en-US" dirty="0" smtClean="0"/>
              <a:t>&gt; Relative URL</a:t>
            </a:r>
            <a:endParaRPr lang="en-US" dirty="0"/>
          </a:p>
        </p:txBody>
      </p:sp>
      <p:sp>
        <p:nvSpPr>
          <p:cNvPr id="3" name="Content Placeholder 2"/>
          <p:cNvSpPr>
            <a:spLocks noGrp="1"/>
          </p:cNvSpPr>
          <p:nvPr>
            <p:ph idx="1"/>
          </p:nvPr>
        </p:nvSpPr>
        <p:spPr/>
        <p:txBody>
          <a:bodyPr/>
          <a:lstStyle/>
          <a:p>
            <a:r>
              <a:rPr lang="en-US" b="1" dirty="0" smtClean="0"/>
              <a:t>Relative URLs are URLs that don’t specify a complete hosting path</a:t>
            </a:r>
            <a:r>
              <a:rPr lang="en-US" dirty="0" smtClean="0"/>
              <a:t>.</a:t>
            </a:r>
          </a:p>
          <a:p>
            <a:r>
              <a:rPr lang="en-US" dirty="0" smtClean="0"/>
              <a:t>The browser, when it finds a relative URL, it will construct a complete URL and it will use it as the absolute URL of the resource.</a:t>
            </a:r>
            <a:endParaRPr lang="en-US" dirty="0"/>
          </a:p>
        </p:txBody>
      </p:sp>
      <p:pic>
        <p:nvPicPr>
          <p:cNvPr id="5" name="Picture 4"/>
          <p:cNvPicPr>
            <a:picLocks noChangeAspect="1"/>
          </p:cNvPicPr>
          <p:nvPr/>
        </p:nvPicPr>
        <p:blipFill>
          <a:blip r:embed="rId2"/>
          <a:stretch>
            <a:fillRect/>
          </a:stretch>
        </p:blipFill>
        <p:spPr>
          <a:xfrm>
            <a:off x="707353" y="3313990"/>
            <a:ext cx="7584295" cy="1337511"/>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9780183" y="2307055"/>
            <a:ext cx="2117809" cy="1494924"/>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4382121" y="4347410"/>
            <a:ext cx="7791920" cy="2511140"/>
          </a:xfrm>
          <a:prstGeom prst="rect">
            <a:avLst/>
          </a:prstGeom>
          <a:ln>
            <a:solidFill>
              <a:schemeClr val="accent1"/>
            </a:solidFill>
          </a:ln>
        </p:spPr>
      </p:pic>
    </p:spTree>
    <p:extLst>
      <p:ext uri="{BB962C8B-B14F-4D97-AF65-F5344CB8AC3E}">
        <p14:creationId xmlns:p14="http://schemas.microsoft.com/office/powerpoint/2010/main" val="161126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Page Structure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4309" y="1555339"/>
            <a:ext cx="11381931" cy="5091272"/>
          </a:xfrm>
          <a:prstGeom prst="rect">
            <a:avLst/>
          </a:prstGeom>
        </p:spPr>
      </p:pic>
    </p:spTree>
    <p:extLst>
      <p:ext uri="{BB962C8B-B14F-4D97-AF65-F5344CB8AC3E}">
        <p14:creationId xmlns:p14="http://schemas.microsoft.com/office/powerpoint/2010/main" val="160161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a:t>
            </a:r>
            <a:r>
              <a:rPr lang="en-US" dirty="0" smtClean="0"/>
              <a:t>links</a:t>
            </a:r>
            <a:br>
              <a:rPr lang="en-US" dirty="0" smtClean="0"/>
            </a:br>
            <a:r>
              <a:rPr lang="en-US" dirty="0" smtClean="0"/>
              <a:t>&gt; Fragments (</a:t>
            </a:r>
            <a:r>
              <a:rPr lang="en-US" dirty="0"/>
              <a:t>Linking within a </a:t>
            </a:r>
            <a:r>
              <a:rPr lang="en-US" dirty="0" smtClean="0"/>
              <a:t>page)</a:t>
            </a:r>
            <a:endParaRPr lang="en-US" dirty="0"/>
          </a:p>
        </p:txBody>
      </p:sp>
      <p:sp>
        <p:nvSpPr>
          <p:cNvPr id="3" name="Content Placeholder 2"/>
          <p:cNvSpPr>
            <a:spLocks noGrp="1"/>
          </p:cNvSpPr>
          <p:nvPr>
            <p:ph idx="1"/>
          </p:nvPr>
        </p:nvSpPr>
        <p:spPr>
          <a:xfrm>
            <a:off x="703460" y="1514017"/>
            <a:ext cx="8596668" cy="4240211"/>
          </a:xfrm>
        </p:spPr>
        <p:txBody>
          <a:bodyPr/>
          <a:lstStyle/>
          <a:p>
            <a:r>
              <a:rPr lang="en-US" dirty="0" smtClean="0"/>
              <a:t>In HTML it is possible to link to a part of a page causing the browser to scroll to that point. This is achieved through fragments.</a:t>
            </a:r>
          </a:p>
          <a:p>
            <a:r>
              <a:rPr lang="en-US" dirty="0" smtClean="0"/>
              <a:t>Fragments are used for linking to a section of a page.</a:t>
            </a:r>
          </a:p>
          <a:p>
            <a:r>
              <a:rPr lang="en-US" b="1" dirty="0" smtClean="0"/>
              <a:t>They are useful when we have a large page.</a:t>
            </a:r>
          </a:p>
          <a:p>
            <a:r>
              <a:rPr lang="en-US" dirty="0" smtClean="0"/>
              <a:t>How do you achieve that (fragments.html)</a:t>
            </a:r>
          </a:p>
          <a:p>
            <a:pPr lvl="1"/>
            <a:r>
              <a:rPr lang="en-US" dirty="0"/>
              <a:t>Create a link </a:t>
            </a:r>
            <a:r>
              <a:rPr lang="en-US" dirty="0" smtClean="0"/>
              <a:t>to the section you want to be taken to:</a:t>
            </a:r>
          </a:p>
          <a:p>
            <a:pPr marL="457200" lvl="1" indent="0">
              <a:buNone/>
            </a:pPr>
            <a:r>
              <a:rPr lang="en-US" dirty="0"/>
              <a:t>	</a:t>
            </a: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endParaRPr lang="en-US" dirty="0" smtClean="0"/>
          </a:p>
        </p:txBody>
      </p:sp>
      <p:pic>
        <p:nvPicPr>
          <p:cNvPr id="4" name="Picture 3"/>
          <p:cNvPicPr>
            <a:picLocks noChangeAspect="1"/>
          </p:cNvPicPr>
          <p:nvPr/>
        </p:nvPicPr>
        <p:blipFill>
          <a:blip r:embed="rId2"/>
          <a:stretch>
            <a:fillRect/>
          </a:stretch>
        </p:blipFill>
        <p:spPr>
          <a:xfrm>
            <a:off x="1265646" y="4307171"/>
            <a:ext cx="5206231" cy="2207544"/>
          </a:xfrm>
          <a:prstGeom prst="rect">
            <a:avLst/>
          </a:prstGeom>
          <a:ln>
            <a:solidFill>
              <a:schemeClr val="accent1"/>
            </a:solidFill>
          </a:ln>
        </p:spPr>
      </p:pic>
      <p:sp>
        <p:nvSpPr>
          <p:cNvPr id="5" name="Text Box 10"/>
          <p:cNvSpPr txBox="1">
            <a:spLocks noChangeArrowheads="1"/>
          </p:cNvSpPr>
          <p:nvPr/>
        </p:nvSpPr>
        <p:spPr bwMode="auto">
          <a:xfrm>
            <a:off x="6471877" y="4487613"/>
            <a:ext cx="366673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smtClean="0"/>
              <a:t>#AFG </a:t>
            </a:r>
            <a:r>
              <a:rPr lang="en-US" dirty="0"/>
              <a:t>is a relative URL. (Example: http://localhost:53331/fragments.html#AFG)</a:t>
            </a:r>
            <a:endParaRPr lang="en-US" altLang="en-US" dirty="0"/>
          </a:p>
        </p:txBody>
      </p:sp>
    </p:spTree>
    <p:extLst>
      <p:ext uri="{BB962C8B-B14F-4D97-AF65-F5344CB8AC3E}">
        <p14:creationId xmlns:p14="http://schemas.microsoft.com/office/powerpoint/2010/main" val="390751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Links/ Hyperlinks/ Hypertext </a:t>
            </a:r>
            <a:r>
              <a:rPr lang="en-US" dirty="0" smtClean="0"/>
              <a:t>links</a:t>
            </a:r>
            <a:br>
              <a:rPr lang="en-US" dirty="0" smtClean="0"/>
            </a:br>
            <a:r>
              <a:rPr lang="en-US" dirty="0" smtClean="0"/>
              <a:t>&gt; Image Links</a:t>
            </a:r>
            <a:endParaRPr lang="en-US" dirty="0"/>
          </a:p>
        </p:txBody>
      </p:sp>
      <p:sp>
        <p:nvSpPr>
          <p:cNvPr id="3" name="Content Placeholder 2"/>
          <p:cNvSpPr>
            <a:spLocks noGrp="1"/>
          </p:cNvSpPr>
          <p:nvPr>
            <p:ph idx="1"/>
          </p:nvPr>
        </p:nvSpPr>
        <p:spPr/>
        <p:txBody>
          <a:bodyPr/>
          <a:lstStyle/>
          <a:p>
            <a:r>
              <a:rPr lang="en-US" dirty="0" smtClean="0"/>
              <a:t>Using images as link is a very common thing.</a:t>
            </a:r>
          </a:p>
          <a:p>
            <a:r>
              <a:rPr lang="en-US" dirty="0" smtClean="0"/>
              <a:t>This is achieved through adding an &lt;</a:t>
            </a:r>
            <a:r>
              <a:rPr lang="en-US" dirty="0" err="1" smtClean="0"/>
              <a:t>img</a:t>
            </a:r>
            <a:r>
              <a:rPr lang="en-US" dirty="0" smtClean="0"/>
              <a:t>&gt; tag inside an &lt;a&gt; tag.</a:t>
            </a:r>
          </a:p>
          <a:p>
            <a:r>
              <a:rPr lang="en-US" dirty="0">
                <a:solidFill>
                  <a:srgbClr val="FF0000"/>
                </a:solidFill>
              </a:rPr>
              <a:t>&lt;a </a:t>
            </a:r>
            <a:r>
              <a:rPr lang="en-US" dirty="0" err="1">
                <a:solidFill>
                  <a:srgbClr val="FF0000"/>
                </a:solidFill>
              </a:rPr>
              <a:t>href</a:t>
            </a:r>
            <a:r>
              <a:rPr lang="en-US" dirty="0">
                <a:solidFill>
                  <a:srgbClr val="FF0000"/>
                </a:solidFill>
              </a:rPr>
              <a:t>="default.asp</a:t>
            </a:r>
            <a:r>
              <a:rPr lang="en-US" dirty="0" smtClean="0">
                <a:solidFill>
                  <a:srgbClr val="FF0000"/>
                </a:solidFill>
              </a:rPr>
              <a:t>"&gt;</a:t>
            </a:r>
            <a:r>
              <a:rPr lang="en-US" dirty="0"/>
              <a:t/>
            </a:r>
            <a:br>
              <a:rPr lang="en-US" dirty="0"/>
            </a:br>
            <a:r>
              <a:rPr lang="en-US" dirty="0"/>
              <a:t> </a:t>
            </a:r>
            <a:r>
              <a:rPr lang="en-US" dirty="0" smtClean="0"/>
              <a:t>&lt;</a:t>
            </a:r>
            <a:r>
              <a:rPr lang="en-US" dirty="0" err="1"/>
              <a:t>img</a:t>
            </a:r>
            <a:r>
              <a:rPr lang="en-US" dirty="0"/>
              <a:t> </a:t>
            </a:r>
            <a:r>
              <a:rPr lang="en-US" dirty="0" err="1"/>
              <a:t>src</a:t>
            </a:r>
            <a:r>
              <a:rPr lang="en-US" dirty="0"/>
              <a:t>="smiley.gif" alt="HTML </a:t>
            </a:r>
            <a:r>
              <a:rPr lang="en-US" dirty="0" err="1" smtClean="0"/>
              <a:t>tutorialstyle</a:t>
            </a:r>
            <a:r>
              <a:rPr lang="en-US" dirty="0"/>
              <a:t>="width:42px;height:42px;border:0;"&gt;</a:t>
            </a:r>
            <a:br>
              <a:rPr lang="en-US" dirty="0"/>
            </a:br>
            <a:r>
              <a:rPr lang="en-US" dirty="0">
                <a:solidFill>
                  <a:srgbClr val="FF0000"/>
                </a:solidFill>
              </a:rPr>
              <a:t>&lt;/a&gt; </a:t>
            </a:r>
          </a:p>
          <a:p>
            <a:endParaRPr lang="en-US" dirty="0"/>
          </a:p>
        </p:txBody>
      </p:sp>
    </p:spTree>
    <p:extLst>
      <p:ext uri="{BB962C8B-B14F-4D97-AF65-F5344CB8AC3E}">
        <p14:creationId xmlns:p14="http://schemas.microsoft.com/office/powerpoint/2010/main" val="315054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&lt;div&gt; Tag</a:t>
            </a:r>
            <a:endParaRPr lang="en-US" dirty="0"/>
          </a:p>
        </p:txBody>
      </p:sp>
      <p:sp>
        <p:nvSpPr>
          <p:cNvPr id="3" name="Content Placeholder 2"/>
          <p:cNvSpPr>
            <a:spLocks noGrp="1"/>
          </p:cNvSpPr>
          <p:nvPr>
            <p:ph idx="1"/>
          </p:nvPr>
        </p:nvSpPr>
        <p:spPr/>
        <p:txBody>
          <a:bodyPr/>
          <a:lstStyle/>
          <a:p>
            <a:r>
              <a:rPr lang="en-US" dirty="0"/>
              <a:t>The &lt;div&gt; tag defines a division or a section in an HTML document.</a:t>
            </a:r>
          </a:p>
          <a:p>
            <a:r>
              <a:rPr lang="en-US" dirty="0"/>
              <a:t>The &lt;div&gt; tag is used to group block-elements to format them with CSS.</a:t>
            </a:r>
          </a:p>
          <a:p>
            <a:r>
              <a:rPr lang="en-US" dirty="0"/>
              <a:t>Block element</a:t>
            </a:r>
          </a:p>
          <a:p>
            <a:endParaRPr lang="en-US" dirty="0"/>
          </a:p>
        </p:txBody>
      </p:sp>
      <p:pic>
        <p:nvPicPr>
          <p:cNvPr id="5" name="Picture 4"/>
          <p:cNvPicPr>
            <a:picLocks noChangeAspect="1"/>
          </p:cNvPicPr>
          <p:nvPr/>
        </p:nvPicPr>
        <p:blipFill>
          <a:blip r:embed="rId2"/>
          <a:stretch>
            <a:fillRect/>
          </a:stretch>
        </p:blipFill>
        <p:spPr>
          <a:xfrm>
            <a:off x="3771164" y="4592838"/>
            <a:ext cx="2339340" cy="1017104"/>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1361122" y="3705424"/>
            <a:ext cx="8448675" cy="657225"/>
          </a:xfrm>
          <a:prstGeom prst="rect">
            <a:avLst/>
          </a:prstGeom>
          <a:ln>
            <a:solidFill>
              <a:schemeClr val="accent1"/>
            </a:solidFill>
          </a:ln>
        </p:spPr>
      </p:pic>
    </p:spTree>
    <p:extLst>
      <p:ext uri="{BB962C8B-B14F-4D97-AF65-F5344CB8AC3E}">
        <p14:creationId xmlns:p14="http://schemas.microsoft.com/office/powerpoint/2010/main" val="195354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&lt;span&gt; Tag</a:t>
            </a:r>
            <a:endParaRPr lang="en-US" dirty="0"/>
          </a:p>
        </p:txBody>
      </p:sp>
      <p:sp>
        <p:nvSpPr>
          <p:cNvPr id="3" name="Content Placeholder 2"/>
          <p:cNvSpPr>
            <a:spLocks noGrp="1"/>
          </p:cNvSpPr>
          <p:nvPr>
            <p:ph idx="1"/>
          </p:nvPr>
        </p:nvSpPr>
        <p:spPr/>
        <p:txBody>
          <a:bodyPr>
            <a:normAutofit/>
          </a:bodyPr>
          <a:lstStyle/>
          <a:p>
            <a:r>
              <a:rPr lang="en-US" dirty="0" smtClean="0"/>
              <a:t>Inline style element</a:t>
            </a:r>
          </a:p>
          <a:p>
            <a:r>
              <a:rPr lang="en-US" dirty="0" smtClean="0"/>
              <a:t>Useful for modifying a specific portion of text</a:t>
            </a:r>
          </a:p>
          <a:p>
            <a:pPr lvl="1"/>
            <a:r>
              <a:rPr lang="en-US" dirty="0" smtClean="0"/>
              <a:t>Don’t create a separate area (paragraph) in the document</a:t>
            </a:r>
          </a:p>
          <a:p>
            <a:endParaRPr lang="en-US" dirty="0"/>
          </a:p>
        </p:txBody>
      </p:sp>
      <p:pic>
        <p:nvPicPr>
          <p:cNvPr id="5" name="Picture 4"/>
          <p:cNvPicPr>
            <a:picLocks noChangeAspect="1"/>
          </p:cNvPicPr>
          <p:nvPr/>
        </p:nvPicPr>
        <p:blipFill>
          <a:blip r:embed="rId2"/>
          <a:stretch>
            <a:fillRect/>
          </a:stretch>
        </p:blipFill>
        <p:spPr>
          <a:xfrm>
            <a:off x="1108573" y="3800937"/>
            <a:ext cx="8982075" cy="600075"/>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4375647" y="4631201"/>
            <a:ext cx="2447925" cy="828675"/>
          </a:xfrm>
          <a:prstGeom prst="rect">
            <a:avLst/>
          </a:prstGeom>
          <a:ln>
            <a:solidFill>
              <a:schemeClr val="accent1"/>
            </a:solidFill>
          </a:ln>
        </p:spPr>
      </p:pic>
    </p:spTree>
    <p:extLst>
      <p:ext uri="{BB962C8B-B14F-4D97-AF65-F5344CB8AC3E}">
        <p14:creationId xmlns:p14="http://schemas.microsoft.com/office/powerpoint/2010/main" val="31792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Semantic Elements</a:t>
            </a:r>
          </a:p>
        </p:txBody>
      </p:sp>
      <p:sp>
        <p:nvSpPr>
          <p:cNvPr id="3" name="Content Placeholder 2"/>
          <p:cNvSpPr>
            <a:spLocks noGrp="1"/>
          </p:cNvSpPr>
          <p:nvPr>
            <p:ph idx="1"/>
          </p:nvPr>
        </p:nvSpPr>
        <p:spPr/>
        <p:txBody>
          <a:bodyPr/>
          <a:lstStyle/>
          <a:p>
            <a:r>
              <a:rPr lang="en-US" dirty="0"/>
              <a:t>Semantics is the study of the meanings of words and phrases in language.</a:t>
            </a:r>
          </a:p>
          <a:p>
            <a:r>
              <a:rPr lang="en-US" b="1" dirty="0"/>
              <a:t>Semantic elements are elements with a meaning</a:t>
            </a:r>
            <a:r>
              <a:rPr lang="en-US" dirty="0"/>
              <a:t>.</a:t>
            </a:r>
          </a:p>
          <a:p>
            <a:r>
              <a:rPr lang="en-US" dirty="0"/>
              <a:t>A semantic element clearly describes its meaning to both the browser and the developer.</a:t>
            </a:r>
          </a:p>
          <a:p>
            <a:r>
              <a:rPr lang="en-US" dirty="0"/>
              <a:t>Examples of </a:t>
            </a:r>
            <a:r>
              <a:rPr lang="en-US" b="1" dirty="0"/>
              <a:t>non-semantic</a:t>
            </a:r>
            <a:r>
              <a:rPr lang="en-US" dirty="0"/>
              <a:t> elements: &lt;div&gt; and &lt;span&gt; - Tells nothing about its content.</a:t>
            </a:r>
          </a:p>
          <a:p>
            <a:r>
              <a:rPr lang="en-US" dirty="0"/>
              <a:t>Examples of </a:t>
            </a:r>
            <a:r>
              <a:rPr lang="en-US" b="1" dirty="0"/>
              <a:t>semantic</a:t>
            </a:r>
            <a:r>
              <a:rPr lang="en-US" dirty="0"/>
              <a:t> elements: &lt;form&gt;, &lt;table&gt;, and &lt;</a:t>
            </a:r>
            <a:r>
              <a:rPr lang="en-US" dirty="0" err="1"/>
              <a:t>img</a:t>
            </a:r>
            <a:r>
              <a:rPr lang="en-US" dirty="0"/>
              <a:t>&gt; - Clearly defines its content.</a:t>
            </a:r>
          </a:p>
          <a:p>
            <a:endParaRPr lang="en-US" dirty="0"/>
          </a:p>
        </p:txBody>
      </p:sp>
    </p:spTree>
    <p:extLst>
      <p:ext uri="{BB962C8B-B14F-4D97-AF65-F5344CB8AC3E}">
        <p14:creationId xmlns:p14="http://schemas.microsoft.com/office/powerpoint/2010/main" val="30862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Elements</a:t>
            </a:r>
            <a:endParaRPr lang="en-US" dirty="0"/>
          </a:p>
        </p:txBody>
      </p:sp>
      <p:sp>
        <p:nvSpPr>
          <p:cNvPr id="3" name="Content Placeholder 2"/>
          <p:cNvSpPr>
            <a:spLocks noGrp="1"/>
          </p:cNvSpPr>
          <p:nvPr>
            <p:ph idx="1"/>
          </p:nvPr>
        </p:nvSpPr>
        <p:spPr/>
        <p:txBody>
          <a:bodyPr>
            <a:normAutofit/>
          </a:bodyPr>
          <a:lstStyle/>
          <a:p>
            <a:r>
              <a:rPr lang="en-US" dirty="0" smtClean="0"/>
              <a:t>HTML5 introduces a number of block level sematic elements for organizing the content of a webpage.</a:t>
            </a:r>
          </a:p>
          <a:p>
            <a:r>
              <a:rPr lang="en-US" dirty="0" smtClean="0"/>
              <a:t>These are block level elements with no inherent presentation properties, just like div.</a:t>
            </a:r>
          </a:p>
          <a:p>
            <a:r>
              <a:rPr lang="en-US" dirty="0" smtClean="0"/>
              <a:t>It is how they are designed to be used that makes them distinct.</a:t>
            </a:r>
          </a:p>
          <a:p>
            <a:r>
              <a:rPr lang="en-US" dirty="0" smtClean="0"/>
              <a:t>These elements are designed to </a:t>
            </a:r>
            <a:r>
              <a:rPr lang="en-US" b="1" dirty="0" smtClean="0"/>
              <a:t>create structure for your documents</a:t>
            </a:r>
            <a:r>
              <a:rPr lang="en-US" dirty="0" smtClean="0"/>
              <a:t>, so that it makes sense not only to the reader but to other processes that may need to understand the structure of your document, </a:t>
            </a:r>
            <a:r>
              <a:rPr lang="en-US" b="1" i="1" dirty="0" smtClean="0"/>
              <a:t>like search engines, archival processors, non-visual browsers for the blind or even future AI processes that we haven’t even thought of yet.</a:t>
            </a:r>
          </a:p>
          <a:p>
            <a:r>
              <a:rPr lang="en-US" dirty="0" smtClean="0"/>
              <a:t>The point is it should be possible for a relatively </a:t>
            </a:r>
            <a:r>
              <a:rPr lang="en-US" b="1" dirty="0" smtClean="0"/>
              <a:t>unsophisticated machine to create an outline of your document</a:t>
            </a:r>
            <a:r>
              <a:rPr lang="en-US" dirty="0" smtClean="0"/>
              <a:t> so it knows which part are relevant for a particular purpose.</a:t>
            </a:r>
            <a:endParaRPr lang="en-US" dirty="0"/>
          </a:p>
        </p:txBody>
      </p:sp>
    </p:spTree>
    <p:extLst>
      <p:ext uri="{BB962C8B-B14F-4D97-AF65-F5344CB8AC3E}">
        <p14:creationId xmlns:p14="http://schemas.microsoft.com/office/powerpoint/2010/main" val="250403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Sematic Elements</a:t>
            </a:r>
            <a:endParaRPr lang="en-US" dirty="0"/>
          </a:p>
        </p:txBody>
      </p:sp>
      <p:sp>
        <p:nvSpPr>
          <p:cNvPr id="3" name="Content Placeholder 2"/>
          <p:cNvSpPr>
            <a:spLocks noGrp="1"/>
          </p:cNvSpPr>
          <p:nvPr>
            <p:ph idx="1"/>
          </p:nvPr>
        </p:nvSpPr>
        <p:spPr>
          <a:xfrm>
            <a:off x="653271" y="1679326"/>
            <a:ext cx="6685992" cy="4256086"/>
          </a:xfrm>
        </p:spPr>
        <p:txBody>
          <a:bodyPr/>
          <a:lstStyle/>
          <a:p>
            <a:r>
              <a:rPr lang="en-US" dirty="0" smtClean="0"/>
              <a:t>Hypothetical document structure (Example)</a:t>
            </a:r>
          </a:p>
          <a:p>
            <a:pPr lvl="1"/>
            <a:r>
              <a:rPr lang="en-US" dirty="0" smtClean="0"/>
              <a:t>From the diagram it should be easy to see we have a fairly typical webpage.</a:t>
            </a:r>
          </a:p>
          <a:p>
            <a:pPr lvl="2"/>
            <a:r>
              <a:rPr lang="en-US" dirty="0" smtClean="0"/>
              <a:t>Has a header</a:t>
            </a:r>
          </a:p>
          <a:p>
            <a:pPr lvl="2"/>
            <a:r>
              <a:rPr lang="en-US" dirty="0" smtClean="0"/>
              <a:t>Has a footer</a:t>
            </a:r>
          </a:p>
          <a:p>
            <a:pPr lvl="2"/>
            <a:r>
              <a:rPr lang="en-US" dirty="0" smtClean="0"/>
              <a:t>A section with a couple of articles</a:t>
            </a:r>
          </a:p>
          <a:p>
            <a:pPr lvl="2"/>
            <a:r>
              <a:rPr lang="en-US" dirty="0" smtClean="0"/>
              <a:t>Aside bar</a:t>
            </a:r>
          </a:p>
          <a:p>
            <a:pPr lvl="2"/>
            <a:r>
              <a:rPr lang="en-US" dirty="0" smtClean="0"/>
              <a:t>Footer</a:t>
            </a:r>
          </a:p>
          <a:p>
            <a:pPr lvl="1"/>
            <a:r>
              <a:rPr lang="en-US" dirty="0" smtClean="0"/>
              <a:t>It is easy to see because it all labeled for us.</a:t>
            </a:r>
          </a:p>
          <a:p>
            <a:r>
              <a:rPr lang="en-US" sz="1800" b="1" dirty="0" smtClean="0"/>
              <a:t>That is the point of semantic markup, you are creating labels that make it obvious what parts of your page serves what purpose.</a:t>
            </a:r>
          </a:p>
          <a:p>
            <a:pPr lvl="1"/>
            <a:endParaRPr lang="en-US" dirty="0"/>
          </a:p>
          <a:p>
            <a:endParaRPr lang="en-US" dirty="0"/>
          </a:p>
        </p:txBody>
      </p:sp>
      <p:pic>
        <p:nvPicPr>
          <p:cNvPr id="4" name="Picture 3"/>
          <p:cNvPicPr>
            <a:picLocks noChangeAspect="1"/>
          </p:cNvPicPr>
          <p:nvPr/>
        </p:nvPicPr>
        <p:blipFill>
          <a:blip r:embed="rId2"/>
          <a:stretch>
            <a:fillRect/>
          </a:stretch>
        </p:blipFill>
        <p:spPr>
          <a:xfrm>
            <a:off x="7502101" y="1564231"/>
            <a:ext cx="4410075" cy="4486275"/>
          </a:xfrm>
          <a:prstGeom prst="rect">
            <a:avLst/>
          </a:prstGeom>
          <a:ln>
            <a:solidFill>
              <a:schemeClr val="accent1"/>
            </a:solidFill>
          </a:ln>
        </p:spPr>
      </p:pic>
    </p:spTree>
    <p:extLst>
      <p:ext uri="{BB962C8B-B14F-4D97-AF65-F5344CB8AC3E}">
        <p14:creationId xmlns:p14="http://schemas.microsoft.com/office/powerpoint/2010/main" val="2933243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Sematic Elements</a:t>
            </a:r>
          </a:p>
        </p:txBody>
      </p:sp>
      <p:sp>
        <p:nvSpPr>
          <p:cNvPr id="3" name="Content Placeholder 2"/>
          <p:cNvSpPr>
            <a:spLocks noGrp="1"/>
          </p:cNvSpPr>
          <p:nvPr>
            <p:ph idx="1"/>
          </p:nvPr>
        </p:nvSpPr>
        <p:spPr>
          <a:xfrm>
            <a:off x="677334" y="2160589"/>
            <a:ext cx="4969487" cy="3880773"/>
          </a:xfrm>
        </p:spPr>
        <p:txBody>
          <a:bodyPr/>
          <a:lstStyle/>
          <a:p>
            <a:r>
              <a:rPr lang="en-US" dirty="0" smtClean="0"/>
              <a:t>Each semantic segments may also have its own semantic segments (nesting). This is common and encouraged.</a:t>
            </a:r>
          </a:p>
          <a:p>
            <a:r>
              <a:rPr lang="en-US" dirty="0" smtClean="0"/>
              <a:t>Example: If an article has</a:t>
            </a:r>
          </a:p>
          <a:p>
            <a:pPr lvl="1"/>
            <a:r>
              <a:rPr lang="en-US" dirty="0" smtClean="0"/>
              <a:t>A header</a:t>
            </a:r>
          </a:p>
          <a:p>
            <a:pPr lvl="1"/>
            <a:r>
              <a:rPr lang="en-US" dirty="0" smtClean="0"/>
              <a:t>A footer</a:t>
            </a:r>
          </a:p>
          <a:p>
            <a:pPr lvl="1"/>
            <a:r>
              <a:rPr lang="en-US" dirty="0" smtClean="0"/>
              <a:t>Its own navigation.</a:t>
            </a:r>
            <a:endParaRPr lang="en-US" dirty="0"/>
          </a:p>
        </p:txBody>
      </p:sp>
      <p:pic>
        <p:nvPicPr>
          <p:cNvPr id="4" name="Picture 3"/>
          <p:cNvPicPr>
            <a:picLocks noChangeAspect="1"/>
          </p:cNvPicPr>
          <p:nvPr/>
        </p:nvPicPr>
        <p:blipFill>
          <a:blip r:embed="rId2"/>
          <a:stretch>
            <a:fillRect/>
          </a:stretch>
        </p:blipFill>
        <p:spPr>
          <a:xfrm>
            <a:off x="5885949" y="2474745"/>
            <a:ext cx="5810250" cy="3705225"/>
          </a:xfrm>
          <a:prstGeom prst="rect">
            <a:avLst/>
          </a:prstGeom>
          <a:ln>
            <a:solidFill>
              <a:schemeClr val="accent1"/>
            </a:solidFill>
          </a:ln>
        </p:spPr>
      </p:pic>
    </p:spTree>
    <p:extLst>
      <p:ext uri="{BB962C8B-B14F-4D97-AF65-F5344CB8AC3E}">
        <p14:creationId xmlns:p14="http://schemas.microsoft.com/office/powerpoint/2010/main" val="1456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Outlines</a:t>
            </a:r>
            <a:endParaRPr lang="en-US" dirty="0"/>
          </a:p>
        </p:txBody>
      </p:sp>
      <p:sp>
        <p:nvSpPr>
          <p:cNvPr id="3" name="Content Placeholder 2"/>
          <p:cNvSpPr>
            <a:spLocks noGrp="1"/>
          </p:cNvSpPr>
          <p:nvPr>
            <p:ph idx="1"/>
          </p:nvPr>
        </p:nvSpPr>
        <p:spPr/>
        <p:txBody>
          <a:bodyPr/>
          <a:lstStyle/>
          <a:p>
            <a:r>
              <a:rPr lang="en-US" dirty="0" smtClean="0"/>
              <a:t>The document </a:t>
            </a:r>
            <a:r>
              <a:rPr lang="en-US" b="1" dirty="0" smtClean="0"/>
              <a:t>outline is the structure of a document</a:t>
            </a:r>
            <a:r>
              <a:rPr lang="en-US" dirty="0" smtClean="0"/>
              <a:t>, generated by the document’s headings, form titles, table titles, and any other appropriate landmarks to map out the document.</a:t>
            </a:r>
          </a:p>
          <a:p>
            <a:r>
              <a:rPr lang="en-US" dirty="0" smtClean="0"/>
              <a:t>The user agent can apply this information </a:t>
            </a:r>
            <a:r>
              <a:rPr lang="en-US" b="1" dirty="0" smtClean="0"/>
              <a:t>to generate a table of contents</a:t>
            </a:r>
            <a:r>
              <a:rPr lang="en-US" dirty="0" smtClean="0"/>
              <a:t>, for example. This table of contents could then be used by assistive technology to help the user, or be parsed by a machine like a search engine to improve search results.</a:t>
            </a:r>
            <a:endParaRPr lang="en-US" dirty="0"/>
          </a:p>
        </p:txBody>
      </p:sp>
    </p:spTree>
    <p:extLst>
      <p:ext uri="{BB962C8B-B14F-4D97-AF65-F5344CB8AC3E}">
        <p14:creationId xmlns:p14="http://schemas.microsoft.com/office/powerpoint/2010/main" val="178726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Outlines</a:t>
            </a:r>
            <a:endParaRPr lang="en-US" dirty="0"/>
          </a:p>
        </p:txBody>
      </p:sp>
      <p:sp>
        <p:nvSpPr>
          <p:cNvPr id="3" name="Content Placeholder 2"/>
          <p:cNvSpPr>
            <a:spLocks noGrp="1"/>
          </p:cNvSpPr>
          <p:nvPr>
            <p:ph idx="1"/>
          </p:nvPr>
        </p:nvSpPr>
        <p:spPr/>
        <p:txBody>
          <a:bodyPr/>
          <a:lstStyle/>
          <a:p>
            <a:r>
              <a:rPr lang="en-US" dirty="0" smtClean="0"/>
              <a:t>Major sectioning elements (This are a list of sectioning elements that are intended to be used where you would otherwise use a &lt;div&gt;).</a:t>
            </a:r>
          </a:p>
          <a:p>
            <a:pPr lvl="1"/>
            <a:r>
              <a:rPr lang="en-US" b="1" dirty="0" smtClean="0"/>
              <a:t>section</a:t>
            </a:r>
            <a:r>
              <a:rPr lang="en-US" dirty="0" smtClean="0"/>
              <a:t>: represents a generic section of the document. It is not a generic container for styling purposes like &lt;div&gt;, rather it is intended to indicate a semantic section of the document that is not otherwise covered by another sectioning element.</a:t>
            </a:r>
          </a:p>
          <a:p>
            <a:pPr lvl="1"/>
            <a:r>
              <a:rPr lang="en-US" b="1" dirty="0" smtClean="0"/>
              <a:t>article</a:t>
            </a:r>
            <a:r>
              <a:rPr lang="en-US" dirty="0" smtClean="0"/>
              <a:t>: represents a self-contained composition within a document. The HTML5 specification says this could be, a form post, a magazine or a newspaper article, a blog entry, a user submitted comment, an interactive widget or gadget or any other independent item of content.</a:t>
            </a:r>
          </a:p>
          <a:p>
            <a:pPr lvl="1"/>
            <a:r>
              <a:rPr lang="en-US" b="1" dirty="0" err="1" smtClean="0"/>
              <a:t>nav</a:t>
            </a:r>
            <a:r>
              <a:rPr lang="en-US" b="1" dirty="0" smtClean="0"/>
              <a:t>:</a:t>
            </a:r>
            <a:r>
              <a:rPr lang="en-US" dirty="0" smtClean="0"/>
              <a:t> represents the section of the page that contains a set of links to other pages or other resources. (You might not use them all the time)</a:t>
            </a:r>
          </a:p>
          <a:p>
            <a:pPr lvl="1"/>
            <a:r>
              <a:rPr lang="en-US" b="1" dirty="0" smtClean="0"/>
              <a:t>aside:</a:t>
            </a:r>
            <a:r>
              <a:rPr lang="en-US" dirty="0" smtClean="0"/>
              <a:t> represents a part of the page that is tangentially related to the content around it like a sidebar or other semi-related contents.</a:t>
            </a:r>
            <a:endParaRPr lang="en-US" dirty="0"/>
          </a:p>
        </p:txBody>
      </p:sp>
    </p:spTree>
    <p:extLst>
      <p:ext uri="{BB962C8B-B14F-4D97-AF65-F5344CB8AC3E}">
        <p14:creationId xmlns:p14="http://schemas.microsoft.com/office/powerpoint/2010/main" val="4495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purl.org/dc/elements/1.1/"/>
    <ds:schemaRef ds:uri="http://schemas.microsoft.com/office/2006/metadata/properties"/>
    <ds:schemaRef ds:uri="4873beb7-5857-4685-be1f-d57550cc96cc"/>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tf03431380</Template>
  <TotalTime>24731</TotalTime>
  <Words>8855</Words>
  <Application>Microsoft Office PowerPoint</Application>
  <PresentationFormat>Widescreen</PresentationFormat>
  <Paragraphs>890</Paragraphs>
  <Slides>174</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174</vt:i4>
      </vt:variant>
    </vt:vector>
  </HeadingPairs>
  <TitlesOfParts>
    <vt:vector size="182" baseType="lpstr">
      <vt:lpstr>Arial</vt:lpstr>
      <vt:lpstr>DejaVu Sans</vt:lpstr>
      <vt:lpstr>Euphemia</vt:lpstr>
      <vt:lpstr>Georgia</vt:lpstr>
      <vt:lpstr>KacstBook</vt:lpstr>
      <vt:lpstr>Wingdings</vt:lpstr>
      <vt:lpstr>Wingdings 3</vt:lpstr>
      <vt:lpstr>Academic Literature 16x9</vt:lpstr>
      <vt:lpstr>Chapter Two HTML </vt:lpstr>
      <vt:lpstr>What is HTML?</vt:lpstr>
      <vt:lpstr>What is HTML?</vt:lpstr>
      <vt:lpstr>What is HTML?...</vt:lpstr>
      <vt:lpstr>History of HTML</vt:lpstr>
      <vt:lpstr>The Birth of XHTML</vt:lpstr>
      <vt:lpstr>XHTML Structure</vt:lpstr>
      <vt:lpstr>XHTML vs. HTML</vt:lpstr>
      <vt:lpstr>HTML Page Structure</vt:lpstr>
      <vt:lpstr>DOCTYPE Declaration </vt:lpstr>
      <vt:lpstr>Structure of an HTML Document</vt:lpstr>
      <vt:lpstr>Head of an HTML Document</vt:lpstr>
      <vt:lpstr>Head of an HTML Document</vt:lpstr>
      <vt:lpstr>Head of an HTML Document</vt:lpstr>
      <vt:lpstr>Quiz 1  ..Using Meta tag </vt:lpstr>
      <vt:lpstr>Body of an HTML Document</vt:lpstr>
      <vt:lpstr>Web Browsers</vt:lpstr>
      <vt:lpstr>Creating HTML Pages</vt:lpstr>
      <vt:lpstr>HTML Tags</vt:lpstr>
      <vt:lpstr>HTML Tags…</vt:lpstr>
      <vt:lpstr>HTML Elements</vt:lpstr>
      <vt:lpstr>Types of HTML Elements</vt:lpstr>
      <vt:lpstr>HTML Attributes</vt:lpstr>
      <vt:lpstr>Content Models in HTML5 A description of the element's expected contents</vt:lpstr>
      <vt:lpstr>Content Models in HTML5 A description of the element's expected contents</vt:lpstr>
      <vt:lpstr>Content Models in HTML5 A description of the element's expected contents</vt:lpstr>
      <vt:lpstr>Content Models in HTML5 A description of the element's expected contents</vt:lpstr>
      <vt:lpstr>Quiz 2</vt:lpstr>
      <vt:lpstr>Whitespace in HTML</vt:lpstr>
      <vt:lpstr>Comments in HTML</vt:lpstr>
      <vt:lpstr>Display Modes &gt; Block and Inline Elements (tags)</vt:lpstr>
      <vt:lpstr>Block and Inline Elements</vt:lpstr>
      <vt:lpstr>HTML Paragraphs</vt:lpstr>
      <vt:lpstr>HTML Paragraphs… &gt; Alignment</vt:lpstr>
      <vt:lpstr>HTML Paragraphs</vt:lpstr>
      <vt:lpstr>Character References</vt:lpstr>
      <vt:lpstr>Line Break Tag</vt:lpstr>
      <vt:lpstr>Line Break and Spaces &gt; Prevent default line break / wrap</vt:lpstr>
      <vt:lpstr>Phrase markup elements</vt:lpstr>
      <vt:lpstr>Phrase markup elements</vt:lpstr>
      <vt:lpstr>Phrase markup Elements &gt; Example</vt:lpstr>
      <vt:lpstr>Font markup elements</vt:lpstr>
      <vt:lpstr>Font markup elements</vt:lpstr>
      <vt:lpstr>Phrase &amp; Font markup elements &gt; Example</vt:lpstr>
      <vt:lpstr>Mark Tag</vt:lpstr>
      <vt:lpstr>HTML Headings</vt:lpstr>
      <vt:lpstr>HTML Headings</vt:lpstr>
      <vt:lpstr>HTML Headings…</vt:lpstr>
      <vt:lpstr>HTML Headings…</vt:lpstr>
      <vt:lpstr>Quotes</vt:lpstr>
      <vt:lpstr>Quotes</vt:lpstr>
      <vt:lpstr>Preformatted Text</vt:lpstr>
      <vt:lpstr>Preformatted Text</vt:lpstr>
      <vt:lpstr>Quiz 3 ..Create the following page quiz3.html</vt:lpstr>
      <vt:lpstr>HTML List</vt:lpstr>
      <vt:lpstr>Unordered List</vt:lpstr>
      <vt:lpstr>Unordered List… &gt; Example</vt:lpstr>
      <vt:lpstr>Unordered List… &gt; Example</vt:lpstr>
      <vt:lpstr>Ordered List</vt:lpstr>
      <vt:lpstr>Ordered List…</vt:lpstr>
      <vt:lpstr>Ordered List &gt; Example</vt:lpstr>
      <vt:lpstr>Ordered List… &gt; Example</vt:lpstr>
      <vt:lpstr>Definition List / Description List</vt:lpstr>
      <vt:lpstr>Definition List &gt; Example</vt:lpstr>
      <vt:lpstr>Suggesting word-break opportunities</vt:lpstr>
      <vt:lpstr>Suggesting word-break opportunities</vt:lpstr>
      <vt:lpstr>Quiz5.html</vt:lpstr>
      <vt:lpstr>HTML Images</vt:lpstr>
      <vt:lpstr>HTML Images…</vt:lpstr>
      <vt:lpstr>HTML Images… &gt; Image Attributes</vt:lpstr>
      <vt:lpstr>HTML Images… &gt; Image Attributes</vt:lpstr>
      <vt:lpstr>HTML Images… &gt; Example (Floating/Aligning)</vt:lpstr>
      <vt:lpstr>HTML Images… &gt; Example (Floating/Aligning)</vt:lpstr>
      <vt:lpstr>HTML Images… &gt; Example (Floating/Aligning)</vt:lpstr>
      <vt:lpstr>HTML Images… &gt; Break Text</vt:lpstr>
      <vt:lpstr>HTML Images… &gt; Break Text…</vt:lpstr>
      <vt:lpstr>HTML Images… &gt; Break Text…</vt:lpstr>
      <vt:lpstr>Quiz6.html</vt:lpstr>
      <vt:lpstr>Image Map</vt:lpstr>
      <vt:lpstr>Image Map… &gt; area element attributes</vt:lpstr>
      <vt:lpstr>Image Map… &gt; area element attributes</vt:lpstr>
      <vt:lpstr>Image Map &gt; Example</vt:lpstr>
      <vt:lpstr>HTML Links/ Hyperlinks/ Hypertext links</vt:lpstr>
      <vt:lpstr>HTML Links/ Hyperlinks/ Hypertext links &gt; Link Colors</vt:lpstr>
      <vt:lpstr>HTML Links/ Hyperlinks/ Hypertext links &gt; The target Attribute</vt:lpstr>
      <vt:lpstr>URL</vt:lpstr>
      <vt:lpstr>HTML Links/ Hyperlinks/ Hypertext links &gt; URLs</vt:lpstr>
      <vt:lpstr>HTML Links/ Hyperlinks/ Hypertext links &gt; URLs: Example</vt:lpstr>
      <vt:lpstr>HTML Links/ Hyperlinks/ Hypertext links &gt; Relative URL</vt:lpstr>
      <vt:lpstr>HTML Links/ Hyperlinks/ Hypertext links &gt; Fragments (Linking within a page)</vt:lpstr>
      <vt:lpstr>HTML Links/ Hyperlinks/ Hypertext links &gt; Image Links</vt:lpstr>
      <vt:lpstr>The &lt;div&gt; Tag</vt:lpstr>
      <vt:lpstr>The &lt;span&gt; Tag</vt:lpstr>
      <vt:lpstr>Semantic Elements</vt:lpstr>
      <vt:lpstr>Semantic Elements</vt:lpstr>
      <vt:lpstr>Sematic Elements</vt:lpstr>
      <vt:lpstr>Sematic Elements</vt:lpstr>
      <vt:lpstr>Document Outlines</vt:lpstr>
      <vt:lpstr>Document Outlines</vt:lpstr>
      <vt:lpstr>Document Outlines</vt:lpstr>
      <vt:lpstr>Document Outlines &gt; Example: Application of the Algorithm</vt:lpstr>
      <vt:lpstr>Quiz 7…show the structure of this page using html5 semantic elements</vt:lpstr>
      <vt:lpstr>Quiz 8…show the structure of this page using html5 semantic elements</vt:lpstr>
      <vt:lpstr>Figure Element</vt:lpstr>
      <vt:lpstr>Figure Element &gt; Example</vt:lpstr>
      <vt:lpstr>Collapsible Details</vt:lpstr>
      <vt:lpstr>Embedding Audio </vt:lpstr>
      <vt:lpstr>Embedding Audio </vt:lpstr>
      <vt:lpstr>Embedding Audio &gt; Example</vt:lpstr>
      <vt:lpstr>Embedding Video</vt:lpstr>
      <vt:lpstr>Embedding Video </vt:lpstr>
      <vt:lpstr>Embedding Video &gt; Example</vt:lpstr>
      <vt:lpstr>The Meter Element &gt; Displaying relative values (static)</vt:lpstr>
      <vt:lpstr>The Meter Element &gt; Example</vt:lpstr>
      <vt:lpstr>The Meter Element &gt; Example: Result</vt:lpstr>
      <vt:lpstr>The Progress Element</vt:lpstr>
      <vt:lpstr>HTML Table</vt:lpstr>
      <vt:lpstr>HTML Table…</vt:lpstr>
      <vt:lpstr>HTML Table…Border</vt:lpstr>
      <vt:lpstr>HTML Table…</vt:lpstr>
      <vt:lpstr>Table HTML…</vt:lpstr>
      <vt:lpstr>Table HTML…</vt:lpstr>
      <vt:lpstr>HTML Table…</vt:lpstr>
      <vt:lpstr>HTML Table…</vt:lpstr>
      <vt:lpstr>HTML Table…</vt:lpstr>
      <vt:lpstr>HTML Table…</vt:lpstr>
      <vt:lpstr>HTML Table…</vt:lpstr>
      <vt:lpstr>HTML Table…</vt:lpstr>
      <vt:lpstr>HTML Table &gt; Semantic Parts</vt:lpstr>
      <vt:lpstr>HTML Table… &gt; Semantic Parts…</vt:lpstr>
      <vt:lpstr>Quiz 9:-Use HTMl5 sematic  table elements&lt;thead&gt;&lt;tbody&gt;&lt;tfoot&gt; to create the ff</vt:lpstr>
      <vt:lpstr>HTML Frames</vt:lpstr>
      <vt:lpstr>HTML Frames… &gt; iframe</vt:lpstr>
      <vt:lpstr>HTML Frames… &gt; iframe</vt:lpstr>
      <vt:lpstr>HTML Frames… &gt; iframe</vt:lpstr>
      <vt:lpstr>PowerPoint Presentation</vt:lpstr>
      <vt:lpstr>HTML Forms</vt:lpstr>
      <vt:lpstr>HTML Form</vt:lpstr>
      <vt:lpstr>HTML Form…</vt:lpstr>
      <vt:lpstr>HTML Input</vt:lpstr>
      <vt:lpstr>HTML Text Elements &gt; Text: &lt;input type=“text” /&gt;</vt:lpstr>
      <vt:lpstr>HTML Text Elements &gt; Password: &lt;input type=“password” /&gt;</vt:lpstr>
      <vt:lpstr>HTML Text Elements &gt; Date: &lt;input type=“date” /&gt;</vt:lpstr>
      <vt:lpstr>HTML Text Elements &gt; Color: &lt;input type=“color” /&gt;</vt:lpstr>
      <vt:lpstr>HTML Text Elements &gt; Email: &lt;input type=“email” /&gt;</vt:lpstr>
      <vt:lpstr>HTML Text Elements &gt; Number: &lt;input type=“number” /&gt;</vt:lpstr>
      <vt:lpstr>HTML Text Elements &gt; Range: &lt;input type=“range” /&gt;</vt:lpstr>
      <vt:lpstr>HTML Text Elements &gt; Search: &lt;input type=“search” /&gt;</vt:lpstr>
      <vt:lpstr>HTML Text Elements &gt; URL: &lt;input type=“url” /&gt;</vt:lpstr>
      <vt:lpstr>HTML Input Attributes(input restrictions)</vt:lpstr>
      <vt:lpstr>Quiz 13…input element</vt:lpstr>
      <vt:lpstr>HTML Text Elements &gt; TextArea: &lt;textarea /&gt;</vt:lpstr>
      <vt:lpstr>Quiz 14…text area element</vt:lpstr>
      <vt:lpstr>Checkboxes and Radio Buttons</vt:lpstr>
      <vt:lpstr>Checkboxes</vt:lpstr>
      <vt:lpstr>Radio Buttons</vt:lpstr>
      <vt:lpstr>Select Lists / Dropdown Lists</vt:lpstr>
      <vt:lpstr>Select Lists / Dropdown Lists</vt:lpstr>
      <vt:lpstr>Select Lists and Dropdown Lists</vt:lpstr>
      <vt:lpstr>Select Lists and Dropdown Lists</vt:lpstr>
      <vt:lpstr>Select Lists and Dropdown Lists</vt:lpstr>
      <vt:lpstr>Quiz 15…radio,checkbox and dropdown </vt:lpstr>
      <vt:lpstr>HTML Label</vt:lpstr>
      <vt:lpstr>Submit and Button Elements</vt:lpstr>
      <vt:lpstr>Submit and Button Elements</vt:lpstr>
      <vt:lpstr>Quiz 16…submit,reset,image,js buttons</vt:lpstr>
      <vt:lpstr>Form Action Attribute</vt:lpstr>
      <vt:lpstr>Other Form Attributes</vt:lpstr>
      <vt:lpstr>Using an Image as a submit button</vt:lpstr>
      <vt:lpstr>Hidden Element</vt:lpstr>
      <vt:lpstr>Setting Tab Order</vt:lpstr>
      <vt:lpstr>Autocomplete list using the datalist feature</vt:lpstr>
      <vt:lpstr>Autocomplete list using the datalist feature</vt:lpstr>
      <vt:lpstr>Autocomplete list using the datalist feature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HTML </dc:title>
  <dc:creator>zol</dc:creator>
  <cp:lastModifiedBy>zola</cp:lastModifiedBy>
  <cp:revision>143</cp:revision>
  <dcterms:created xsi:type="dcterms:W3CDTF">2018-02-05T13:35:47Z</dcterms:created>
  <dcterms:modified xsi:type="dcterms:W3CDTF">2019-06-28T12:54:04Z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